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4"/>
  </p:notesMasterIdLst>
  <p:sldIdLst>
    <p:sldId id="256" r:id="rId2"/>
    <p:sldId id="257" r:id="rId3"/>
    <p:sldId id="258" r:id="rId4"/>
    <p:sldId id="276" r:id="rId5"/>
    <p:sldId id="293" r:id="rId6"/>
    <p:sldId id="277" r:id="rId7"/>
    <p:sldId id="279" r:id="rId8"/>
    <p:sldId id="280" r:id="rId9"/>
    <p:sldId id="282" r:id="rId10"/>
    <p:sldId id="283" r:id="rId11"/>
    <p:sldId id="284" r:id="rId12"/>
    <p:sldId id="285" r:id="rId13"/>
    <p:sldId id="265" r:id="rId14"/>
    <p:sldId id="286" r:id="rId15"/>
    <p:sldId id="287" r:id="rId16"/>
    <p:sldId id="288" r:id="rId17"/>
    <p:sldId id="289" r:id="rId18"/>
    <p:sldId id="290" r:id="rId19"/>
    <p:sldId id="292" r:id="rId20"/>
    <p:sldId id="291" r:id="rId21"/>
    <p:sldId id="272" r:id="rId22"/>
    <p:sldId id="273"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Montserrat" panose="00000500000000000000" pitchFamily="2" charset="0"/>
      <p:regular r:id="rId31"/>
      <p:bold r:id="rId32"/>
      <p:italic r:id="rId33"/>
      <p:boldItalic r:id="rId34"/>
    </p:embeddedFont>
    <p:embeddedFont>
      <p:font typeface="Montserrat Medium" panose="000006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7uacaNlkfQ7e8U7aFF1a/1lLy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536796-EF25-4BF2-AE33-D9293957D47A}">
  <a:tblStyle styleId="{ED536796-EF25-4BF2-AE33-D9293957D47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847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0808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551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52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14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458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731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879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6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1acd70c1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1acd70c1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481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1acd70c1c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d1acd70c1c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1acd70c1c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d1acd70c1c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0322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658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033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1554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6593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2030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3AFD-5E06-4638-9D80-149E37D6C6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726C3C-3B71-43AD-8C6C-C8F931482A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C39A1A-10AC-4433-87D3-7296E70B7164}"/>
              </a:ext>
            </a:extLst>
          </p:cNvPr>
          <p:cNvSpPr>
            <a:spLocks noGrp="1"/>
          </p:cNvSpPr>
          <p:nvPr>
            <p:ph type="dt" sz="half" idx="10"/>
          </p:nvPr>
        </p:nvSpPr>
        <p:spPr/>
        <p:txBody>
          <a:bodyPr/>
          <a:lstStyle/>
          <a:p>
            <a:fld id="{4AAD347D-5ACD-4C99-B74B-A9C85AD731AF}" type="datetimeFigureOut">
              <a:rPr lang="en-US" smtClean="0"/>
              <a:t>1/15/2022</a:t>
            </a:fld>
            <a:endParaRPr lang="en-US" dirty="0"/>
          </a:p>
        </p:txBody>
      </p:sp>
      <p:sp>
        <p:nvSpPr>
          <p:cNvPr id="5" name="Footer Placeholder 4">
            <a:extLst>
              <a:ext uri="{FF2B5EF4-FFF2-40B4-BE49-F238E27FC236}">
                <a16:creationId xmlns:a16="http://schemas.microsoft.com/office/drawing/2014/main" id="{D8234942-6607-484C-9733-838BC0C581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DCF8A3-D22C-4D55-A5C5-C3EE576732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457911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761D-5FAE-46E5-85B9-6B501A34D1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E9BB5F-ED84-47E6-9D2B-4C4F4414E7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5C1A79-9BDF-4B93-9393-01DC80C6F505}"/>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5" name="Footer Placeholder 4">
            <a:extLst>
              <a:ext uri="{FF2B5EF4-FFF2-40B4-BE49-F238E27FC236}">
                <a16:creationId xmlns:a16="http://schemas.microsoft.com/office/drawing/2014/main" id="{50D427C6-00C2-46CB-BF72-4FC3B95E04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EFB518-65FC-490C-AE29-FB8A866572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29931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B269E3-867B-44F1-8EE0-BAE2408CF3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83D964-1C9E-4F30-BB27-D004A8858F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F95F69-68CA-4CA0-9E71-2E788AA7C74E}"/>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5" name="Footer Placeholder 4">
            <a:extLst>
              <a:ext uri="{FF2B5EF4-FFF2-40B4-BE49-F238E27FC236}">
                <a16:creationId xmlns:a16="http://schemas.microsoft.com/office/drawing/2014/main" id="{EDE4260B-C9AE-4710-9275-ADC30B2EA4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922F9B-10A2-4611-A88D-3BC007BE19E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82473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78BB-05BD-4F7E-96E4-A5983E9D31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1351DF-6D27-4F52-88D8-25498E0AA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7B59DB-C08B-4F41-9869-34DD1421173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2AE2A5E-2BC0-48A1-B1D4-7248ED1822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F203A1-F37A-4D4F-9B16-DA06D05ACC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9274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0177-D0E6-4D60-AE7C-A8B04EBF98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EF83D4-1230-4D4B-B761-CD5626C57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63C45-D85F-479D-A15C-79552D62A408}"/>
              </a:ext>
            </a:extLst>
          </p:cNvPr>
          <p:cNvSpPr>
            <a:spLocks noGrp="1"/>
          </p:cNvSpPr>
          <p:nvPr>
            <p:ph type="dt" sz="half" idx="10"/>
          </p:nvPr>
        </p:nvSpPr>
        <p:spPr/>
        <p:txBody>
          <a:bodyPr/>
          <a:lstStyle/>
          <a:p>
            <a:fld id="{9796027F-7875-4030-9381-8BD8C4F21935}" type="datetimeFigureOut">
              <a:rPr lang="en-US" smtClean="0"/>
              <a:t>1/15/2022</a:t>
            </a:fld>
            <a:endParaRPr lang="en-US" dirty="0"/>
          </a:p>
        </p:txBody>
      </p:sp>
      <p:sp>
        <p:nvSpPr>
          <p:cNvPr id="5" name="Footer Placeholder 4">
            <a:extLst>
              <a:ext uri="{FF2B5EF4-FFF2-40B4-BE49-F238E27FC236}">
                <a16:creationId xmlns:a16="http://schemas.microsoft.com/office/drawing/2014/main" id="{ECA4E5A3-055E-4045-9480-95F1538E1D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C24A30-22AF-4E34-9F7A-AEB06481F3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5473076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F0D7-A734-46C8-8B3B-2DC1BF75A5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EEFABD-1C08-4EC7-B52B-98AE9A19EE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54B751-B82A-4F73-AA35-8905767C11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03264A-A7A3-4961-BA09-E1A196F8A276}"/>
              </a:ext>
            </a:extLst>
          </p:cNvPr>
          <p:cNvSpPr>
            <a:spLocks noGrp="1"/>
          </p:cNvSpPr>
          <p:nvPr>
            <p:ph type="dt" sz="half" idx="10"/>
          </p:nvPr>
        </p:nvSpPr>
        <p:spPr/>
        <p:txBody>
          <a:bodyPr/>
          <a:lstStyle/>
          <a:p>
            <a:fld id="{9796027F-7875-4030-9381-8BD8C4F21935}" type="datetimeFigureOut">
              <a:rPr lang="en-US" smtClean="0"/>
              <a:t>1/15/2022</a:t>
            </a:fld>
            <a:endParaRPr lang="en-US" dirty="0"/>
          </a:p>
        </p:txBody>
      </p:sp>
      <p:sp>
        <p:nvSpPr>
          <p:cNvPr id="6" name="Footer Placeholder 5">
            <a:extLst>
              <a:ext uri="{FF2B5EF4-FFF2-40B4-BE49-F238E27FC236}">
                <a16:creationId xmlns:a16="http://schemas.microsoft.com/office/drawing/2014/main" id="{909FB2FB-F548-497B-8956-982495525F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3BFBB4-BC61-48C3-A236-3A46ABBBFA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752609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FC8A4-331B-4959-A8C3-7E7DD61C03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9CAFB0-52BC-47B8-A54D-F45B536430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487596-8CF5-498E-8A8E-A136F8D92E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11E076-849D-4EDA-B1A3-612E06F13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2C437B-B494-4464-B68C-06B1D216A8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ECA2ED-D895-456E-B923-85CDDF0F4B90}"/>
              </a:ext>
            </a:extLst>
          </p:cNvPr>
          <p:cNvSpPr>
            <a:spLocks noGrp="1"/>
          </p:cNvSpPr>
          <p:nvPr>
            <p:ph type="dt" sz="half" idx="10"/>
          </p:nvPr>
        </p:nvSpPr>
        <p:spPr/>
        <p:txBody>
          <a:bodyPr/>
          <a:lstStyle/>
          <a:p>
            <a:fld id="{9796027F-7875-4030-9381-8BD8C4F21935}" type="datetimeFigureOut">
              <a:rPr lang="en-US" smtClean="0"/>
              <a:t>1/15/2022</a:t>
            </a:fld>
            <a:endParaRPr lang="en-US" dirty="0"/>
          </a:p>
        </p:txBody>
      </p:sp>
      <p:sp>
        <p:nvSpPr>
          <p:cNvPr id="8" name="Footer Placeholder 7">
            <a:extLst>
              <a:ext uri="{FF2B5EF4-FFF2-40B4-BE49-F238E27FC236}">
                <a16:creationId xmlns:a16="http://schemas.microsoft.com/office/drawing/2014/main" id="{00FB596A-6AE8-469B-A10A-8AC58D299D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788852A-2887-45B7-92F2-6770EC924B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687087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615E-581C-475F-926B-6EBD2CC409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D86BA4-242A-4695-901C-B58415EA9234}"/>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4" name="Footer Placeholder 3">
            <a:extLst>
              <a:ext uri="{FF2B5EF4-FFF2-40B4-BE49-F238E27FC236}">
                <a16:creationId xmlns:a16="http://schemas.microsoft.com/office/drawing/2014/main" id="{17032793-8E08-4C26-91C1-39222E9E2E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F3E4A8-21FD-41C5-8685-5F04C804B2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873437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44A4C-8439-483D-AB75-E17C933BF96D}"/>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3" name="Footer Placeholder 2">
            <a:extLst>
              <a:ext uri="{FF2B5EF4-FFF2-40B4-BE49-F238E27FC236}">
                <a16:creationId xmlns:a16="http://schemas.microsoft.com/office/drawing/2014/main" id="{1FF0287C-75C9-415F-8B88-AC8F1F492E5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71E182-B02C-4F69-A45C-D3017F5CC04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887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5567-E613-4BC1-AD06-C6349F549C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2C0277-85FE-4F9B-97EE-81F392A740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6EE7CC-1C27-4939-AA54-D897EACA5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6576A8-C5F5-46A5-B289-D75451F7D7B9}"/>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6" name="Footer Placeholder 5">
            <a:extLst>
              <a:ext uri="{FF2B5EF4-FFF2-40B4-BE49-F238E27FC236}">
                <a16:creationId xmlns:a16="http://schemas.microsoft.com/office/drawing/2014/main" id="{2F04BA27-458C-4EAC-88CF-156EDECB41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7DB11D-D682-4E08-AFCC-BD0184F988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166249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CF89-9320-4771-973D-A5F51BB39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1630F34-2D7E-4C77-A9F0-58E76B346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6CDA34-2057-4941-A301-1FFCB0AD16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943A9-AA87-4AD1-BE6D-FC9A482DE27B}"/>
              </a:ext>
            </a:extLst>
          </p:cNvPr>
          <p:cNvSpPr>
            <a:spLocks noGrp="1"/>
          </p:cNvSpPr>
          <p:nvPr>
            <p:ph type="dt" sz="half" idx="10"/>
          </p:nvPr>
        </p:nvSpPr>
        <p:spPr/>
        <p:txBody>
          <a:bodyPr/>
          <a:lstStyle/>
          <a:p>
            <a:fld id="{4509A250-FF31-4206-8172-F9D3106AACB1}" type="datetimeFigureOut">
              <a:rPr lang="en-US" smtClean="0"/>
              <a:t>1/15/2022</a:t>
            </a:fld>
            <a:endParaRPr lang="en-US" dirty="0"/>
          </a:p>
        </p:txBody>
      </p:sp>
      <p:sp>
        <p:nvSpPr>
          <p:cNvPr id="6" name="Footer Placeholder 5">
            <a:extLst>
              <a:ext uri="{FF2B5EF4-FFF2-40B4-BE49-F238E27FC236}">
                <a16:creationId xmlns:a16="http://schemas.microsoft.com/office/drawing/2014/main" id="{7971AA79-999B-46AB-BC2B-5280BEFF0F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EBF16CC-8A78-4A1C-A3D9-333C531FF8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18889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19940F-95D1-4EA8-8D96-8645FF937B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89BBF1-7222-4722-85C4-CE48C3A658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A4F6C1-47F0-4D0D-A54F-AD98B85549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D347D-5ACD-4C99-B74B-A9C85AD731AF}" type="datetimeFigureOut">
              <a:rPr lang="en-US" smtClean="0"/>
              <a:t>1/15/2022</a:t>
            </a:fld>
            <a:endParaRPr lang="en-US" dirty="0"/>
          </a:p>
        </p:txBody>
      </p:sp>
      <p:sp>
        <p:nvSpPr>
          <p:cNvPr id="5" name="Footer Placeholder 4">
            <a:extLst>
              <a:ext uri="{FF2B5EF4-FFF2-40B4-BE49-F238E27FC236}">
                <a16:creationId xmlns:a16="http://schemas.microsoft.com/office/drawing/2014/main" id="{8513E556-1A14-4D3A-8D02-52ED3E83E5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54BDA24-2433-49D5-B44C-2FCA6B028B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906150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edium.com/@sabber/financial-data-analysis-80ba3914912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p:cNvPicPr preferRelativeResize="0"/>
          <p:nvPr/>
        </p:nvPicPr>
        <p:blipFill>
          <a:blip r:embed="rId3">
            <a:alphaModFix/>
          </a:blip>
          <a:stretch>
            <a:fillRect/>
          </a:stretch>
        </p:blipFill>
        <p:spPr>
          <a:xfrm>
            <a:off x="0" y="-637233"/>
            <a:ext cx="12192000" cy="8132466"/>
          </a:xfrm>
          <a:prstGeom prst="rect">
            <a:avLst/>
          </a:prstGeom>
          <a:noFill/>
          <a:ln>
            <a:noFill/>
          </a:ln>
          <a:effectLst>
            <a:reflection endPos="30000" dist="38100" dir="5400000" fadeDir="5400012" sy="-100000" algn="bl" rotWithShape="0"/>
          </a:effectLst>
        </p:spPr>
      </p:pic>
      <p:sp>
        <p:nvSpPr>
          <p:cNvPr id="92" name="Google Shape;92;p1"/>
          <p:cNvSpPr/>
          <p:nvPr/>
        </p:nvSpPr>
        <p:spPr>
          <a:xfrm>
            <a:off x="876125" y="483375"/>
            <a:ext cx="9236700" cy="182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500" b="1">
                <a:solidFill>
                  <a:srgbClr val="212121"/>
                </a:solidFill>
                <a:highlight>
                  <a:srgbClr val="FFD966"/>
                </a:highlight>
                <a:latin typeface="Times New Roman"/>
                <a:ea typeface="Times New Roman"/>
                <a:cs typeface="Times New Roman"/>
                <a:sym typeface="Times New Roman"/>
              </a:rPr>
              <a:t>Transport Demand Prediction</a:t>
            </a:r>
            <a:endParaRPr sz="6100" b="1" i="0" u="none" strike="noStrike" cap="none">
              <a:solidFill>
                <a:srgbClr val="212121"/>
              </a:solidFill>
              <a:highlight>
                <a:srgbClr val="FFD966"/>
              </a:highlight>
              <a:latin typeface="Calibri"/>
              <a:ea typeface="Calibri"/>
              <a:cs typeface="Calibri"/>
              <a:sym typeface="Calibri"/>
            </a:endParaRPr>
          </a:p>
        </p:txBody>
      </p:sp>
      <p:graphicFrame>
        <p:nvGraphicFramePr>
          <p:cNvPr id="93" name="Google Shape;93;p1"/>
          <p:cNvGraphicFramePr/>
          <p:nvPr/>
        </p:nvGraphicFramePr>
        <p:xfrm>
          <a:off x="578450" y="4582225"/>
          <a:ext cx="3981375" cy="2166735"/>
        </p:xfrm>
        <a:graphic>
          <a:graphicData uri="http://schemas.openxmlformats.org/drawingml/2006/table">
            <a:tbl>
              <a:tblPr>
                <a:noFill/>
                <a:tableStyleId>{ED536796-EF25-4BF2-AE33-D9293957D47A}</a:tableStyleId>
              </a:tblPr>
              <a:tblGrid>
                <a:gridCol w="3981375">
                  <a:extLst>
                    <a:ext uri="{9D8B030D-6E8A-4147-A177-3AD203B41FA5}">
                      <a16:colId xmlns:a16="http://schemas.microsoft.com/office/drawing/2014/main" val="20000"/>
                    </a:ext>
                  </a:extLst>
                </a:gridCol>
              </a:tblGrid>
              <a:tr h="703725">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chemeClr val="lt1"/>
                          </a:solidFill>
                        </a:rPr>
                        <a:t>  </a:t>
                      </a:r>
                      <a:r>
                        <a:rPr lang="en-US" sz="1800" b="1" u="none" strike="noStrike" cap="none">
                          <a:solidFill>
                            <a:schemeClr val="lt1"/>
                          </a:solidFill>
                        </a:rPr>
                        <a:t> </a:t>
                      </a:r>
                      <a:r>
                        <a:rPr lang="en-US" sz="1900" b="1" u="none" strike="noStrike" cap="none">
                          <a:highlight>
                            <a:schemeClr val="lt1"/>
                          </a:highlight>
                        </a:rPr>
                        <a:t>Name Of The Participant</a:t>
                      </a:r>
                      <a:r>
                        <a:rPr lang="en-US" sz="1900" b="1">
                          <a:highlight>
                            <a:schemeClr val="lt1"/>
                          </a:highlight>
                        </a:rPr>
                        <a:t>s</a:t>
                      </a:r>
                      <a:endParaRPr sz="1900" b="1">
                        <a:highlight>
                          <a:schemeClr val="lt1"/>
                        </a:highlight>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1341100">
                <a:tc>
                  <a:txBody>
                    <a:bodyPr/>
                    <a:lstStyle/>
                    <a:p>
                      <a:pPr marL="0" marR="0" lvl="0" indent="0" algn="l" rtl="0">
                        <a:lnSpc>
                          <a:spcPct val="100000"/>
                        </a:lnSpc>
                        <a:spcBef>
                          <a:spcPts val="0"/>
                        </a:spcBef>
                        <a:spcAft>
                          <a:spcPts val="0"/>
                        </a:spcAft>
                        <a:buClr>
                          <a:srgbClr val="000000"/>
                        </a:buClr>
                        <a:buSzPts val="1800"/>
                        <a:buFont typeface="Arial"/>
                        <a:buNone/>
                      </a:pPr>
                      <a:r>
                        <a:rPr lang="en-US" sz="2100" b="1">
                          <a:solidFill>
                            <a:schemeClr val="lt1"/>
                          </a:solidFill>
                        </a:rPr>
                        <a:t>  </a:t>
                      </a:r>
                      <a:r>
                        <a:rPr lang="en-US" sz="2100" b="1" u="none" strike="noStrike" cap="none">
                          <a:solidFill>
                            <a:schemeClr val="lt1"/>
                          </a:solidFill>
                        </a:rPr>
                        <a:t> Pratibha Sanganmath</a:t>
                      </a:r>
                      <a:endParaRPr sz="2100" b="1" u="none" strike="noStrike" cap="none">
                        <a:solidFill>
                          <a:schemeClr val="lt1"/>
                        </a:solidFill>
                      </a:endParaRPr>
                    </a:p>
                    <a:p>
                      <a:pPr marL="0" marR="0" lvl="0" indent="0" algn="l" rtl="0">
                        <a:lnSpc>
                          <a:spcPct val="100000"/>
                        </a:lnSpc>
                        <a:spcBef>
                          <a:spcPts val="0"/>
                        </a:spcBef>
                        <a:spcAft>
                          <a:spcPts val="0"/>
                        </a:spcAft>
                        <a:buClr>
                          <a:srgbClr val="000000"/>
                        </a:buClr>
                        <a:buSzPts val="1800"/>
                        <a:buFont typeface="Arial"/>
                        <a:buNone/>
                      </a:pPr>
                      <a:r>
                        <a:rPr lang="en-US" sz="2100" b="1" u="none" strike="noStrike" cap="none">
                          <a:solidFill>
                            <a:schemeClr val="lt1"/>
                          </a:solidFill>
                        </a:rPr>
                        <a:t>   Priyanka Gorkhe</a:t>
                      </a:r>
                      <a:endParaRPr sz="2100" b="1" u="none" strike="noStrike" cap="none">
                        <a:solidFill>
                          <a:schemeClr val="lt1"/>
                        </a:solidFill>
                      </a:endParaRPr>
                    </a:p>
                    <a:p>
                      <a:pPr marL="0" marR="0" lvl="0" indent="0" algn="l" rtl="0">
                        <a:lnSpc>
                          <a:spcPct val="100000"/>
                        </a:lnSpc>
                        <a:spcBef>
                          <a:spcPts val="0"/>
                        </a:spcBef>
                        <a:spcAft>
                          <a:spcPts val="0"/>
                        </a:spcAft>
                        <a:buClr>
                          <a:srgbClr val="000000"/>
                        </a:buClr>
                        <a:buSzPts val="1800"/>
                        <a:buFont typeface="Arial"/>
                        <a:buNone/>
                      </a:pPr>
                      <a:r>
                        <a:rPr lang="en-US" sz="2100" b="1" u="none" strike="noStrike" cap="none">
                          <a:solidFill>
                            <a:schemeClr val="lt1"/>
                          </a:solidFill>
                        </a:rPr>
                        <a:t>   Rahul Deshmukh</a:t>
                      </a:r>
                      <a:endParaRPr sz="2100" b="1" u="none" strike="noStrike" cap="none">
                        <a:solidFill>
                          <a:schemeClr val="lt1"/>
                        </a:solidFill>
                      </a:endParaRPr>
                    </a:p>
                    <a:p>
                      <a:pPr marL="0" marR="0" lvl="0" indent="0" algn="l" rtl="0">
                        <a:lnSpc>
                          <a:spcPct val="100000"/>
                        </a:lnSpc>
                        <a:spcBef>
                          <a:spcPts val="0"/>
                        </a:spcBef>
                        <a:spcAft>
                          <a:spcPts val="0"/>
                        </a:spcAft>
                        <a:buClr>
                          <a:srgbClr val="000000"/>
                        </a:buClr>
                        <a:buSzPts val="1800"/>
                        <a:buFont typeface="Arial"/>
                        <a:buNone/>
                      </a:pPr>
                      <a:r>
                        <a:rPr lang="en-US" sz="2100" b="1">
                          <a:solidFill>
                            <a:schemeClr val="lt1"/>
                          </a:solidFill>
                        </a:rPr>
                        <a:t>   Prince Priyadarshi</a:t>
                      </a:r>
                      <a:endParaRPr sz="2100" b="1">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4" name="Google Shape;94;p1"/>
          <p:cNvSpPr txBox="1"/>
          <p:nvPr/>
        </p:nvSpPr>
        <p:spPr>
          <a:xfrm rot="689">
            <a:off x="1209874" y="2765278"/>
            <a:ext cx="8975700" cy="93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150" b="1" dirty="0">
                <a:solidFill>
                  <a:schemeClr val="lt1"/>
                </a:solidFill>
                <a:highlight>
                  <a:srgbClr val="212121"/>
                </a:highlight>
                <a:latin typeface="Roboto"/>
                <a:ea typeface="Roboto"/>
                <a:cs typeface="Roboto"/>
                <a:sym typeface="Roboto"/>
              </a:rPr>
              <a:t>Traffic Jam: Predicting People's Movement into Nairobi</a:t>
            </a:r>
            <a:endParaRPr sz="2150" b="1" dirty="0">
              <a:solidFill>
                <a:schemeClr val="lt1"/>
              </a:solidFill>
              <a:highlight>
                <a:srgbClr val="212121"/>
              </a:highlight>
              <a:latin typeface="Roboto"/>
              <a:ea typeface="Roboto"/>
              <a:cs typeface="Roboto"/>
              <a:sym typeface="Roboto"/>
            </a:endParaRPr>
          </a:p>
          <a:p>
            <a:pPr marL="0" lvl="0" indent="0" algn="l" rtl="0">
              <a:spcBef>
                <a:spcPts val="1200"/>
              </a:spcBef>
              <a:spcAft>
                <a:spcPts val="0"/>
              </a:spcAft>
              <a:buNone/>
            </a:pPr>
            <a:endParaRPr dirty="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9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02019" y="0"/>
            <a:ext cx="11206715" cy="1366488"/>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rPr>
              <a:t>Analyzing the number of seat during the period using bar graph</a:t>
            </a:r>
            <a:endParaRPr lang="en-US" sz="3600" i="0" strike="noStrike" cap="none" dirty="0">
              <a:solidFill>
                <a:schemeClr val="bg1"/>
              </a:solidFill>
            </a:endParaRPr>
          </a:p>
        </p:txBody>
      </p:sp>
      <p:pic>
        <p:nvPicPr>
          <p:cNvPr id="6" name="Google Shape;153;gd1acd70c1c_0_498">
            <a:extLst>
              <a:ext uri="{FF2B5EF4-FFF2-40B4-BE49-F238E27FC236}">
                <a16:creationId xmlns:a16="http://schemas.microsoft.com/office/drawing/2014/main" id="{1D4F6052-8473-4A1C-8618-81F10C525C9E}"/>
              </a:ext>
            </a:extLst>
          </p:cNvPr>
          <p:cNvPicPr preferRelativeResize="0"/>
          <p:nvPr/>
        </p:nvPicPr>
        <p:blipFill>
          <a:blip r:embed="rId4">
            <a:alphaModFix/>
          </a:blip>
          <a:stretch>
            <a:fillRect/>
          </a:stretch>
        </p:blipFill>
        <p:spPr>
          <a:xfrm>
            <a:off x="494238" y="1366488"/>
            <a:ext cx="9998574" cy="3513856"/>
          </a:xfrm>
          <a:prstGeom prst="rect">
            <a:avLst/>
          </a:prstGeom>
          <a:noFill/>
          <a:ln>
            <a:noFill/>
          </a:ln>
        </p:spPr>
      </p:pic>
      <p:sp>
        <p:nvSpPr>
          <p:cNvPr id="8" name="TextBox 7">
            <a:extLst>
              <a:ext uri="{FF2B5EF4-FFF2-40B4-BE49-F238E27FC236}">
                <a16:creationId xmlns:a16="http://schemas.microsoft.com/office/drawing/2014/main" id="{35EF0E0F-395D-41B6-BD04-3200F3D86557}"/>
              </a:ext>
            </a:extLst>
          </p:cNvPr>
          <p:cNvSpPr txBox="1"/>
          <p:nvPr/>
        </p:nvSpPr>
        <p:spPr>
          <a:xfrm>
            <a:off x="414670" y="4899587"/>
            <a:ext cx="11355571" cy="1198020"/>
          </a:xfrm>
          <a:prstGeom prst="rect">
            <a:avLst/>
          </a:prstGeom>
          <a:noFill/>
        </p:spPr>
        <p:txBody>
          <a:bodyPr wrap="square">
            <a:spAutoFit/>
          </a:bodyPr>
          <a:lstStyle/>
          <a:p>
            <a:pPr marL="0" lvl="0" indent="0" algn="l" rtl="0">
              <a:spcBef>
                <a:spcPts val="1000"/>
              </a:spcBef>
              <a:spcAft>
                <a:spcPts val="0"/>
              </a:spcAft>
              <a:buNone/>
            </a:pPr>
            <a:endParaRPr lang="en-US" dirty="0"/>
          </a:p>
          <a:p>
            <a:pPr marL="0" lvl="0" indent="0" algn="l" rtl="0">
              <a:lnSpc>
                <a:spcPct val="115000"/>
              </a:lnSpc>
              <a:spcBef>
                <a:spcPts val="600"/>
              </a:spcBef>
              <a:spcAft>
                <a:spcPts val="0"/>
              </a:spcAft>
              <a:buNone/>
            </a:pPr>
            <a:r>
              <a:rPr lang="en-US" sz="2400" dirty="0">
                <a:solidFill>
                  <a:schemeClr val="bg1"/>
                </a:solidFill>
              </a:rPr>
              <a:t>There are totally 61 unique seats in this dataset. The record of 149 unique days are present in this dataset out of 2 years.</a:t>
            </a:r>
          </a:p>
        </p:txBody>
      </p:sp>
    </p:spTree>
    <p:extLst>
      <p:ext uri="{BB962C8B-B14F-4D97-AF65-F5344CB8AC3E}">
        <p14:creationId xmlns:p14="http://schemas.microsoft.com/office/powerpoint/2010/main" val="376036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21266"/>
            <a:ext cx="12192000" cy="6858001"/>
          </a:xfrm>
          <a:prstGeom prst="rect">
            <a:avLst/>
          </a:prstGeom>
          <a:noFill/>
          <a:ln>
            <a:noFill/>
          </a:ln>
        </p:spPr>
      </p:pic>
      <p:sp>
        <p:nvSpPr>
          <p:cNvPr id="100" name="Google Shape;100;p2"/>
          <p:cNvSpPr txBox="1"/>
          <p:nvPr/>
        </p:nvSpPr>
        <p:spPr>
          <a:xfrm>
            <a:off x="202019" y="0"/>
            <a:ext cx="11206715" cy="1366488"/>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rPr>
              <a:t>Analyzing the number of persons travelling in which time zone</a:t>
            </a:r>
            <a:endParaRPr lang="en-US" sz="3600" i="0" strike="noStrike" cap="none" dirty="0">
              <a:solidFill>
                <a:schemeClr val="bg1"/>
              </a:solidFill>
            </a:endParaRPr>
          </a:p>
        </p:txBody>
      </p:sp>
      <p:pic>
        <p:nvPicPr>
          <p:cNvPr id="7" name="Picture 6">
            <a:extLst>
              <a:ext uri="{FF2B5EF4-FFF2-40B4-BE49-F238E27FC236}">
                <a16:creationId xmlns:a16="http://schemas.microsoft.com/office/drawing/2014/main" id="{EA4157E2-FD54-4FA6-B1DD-969824912A6F}"/>
              </a:ext>
            </a:extLst>
          </p:cNvPr>
          <p:cNvPicPr>
            <a:picLocks noChangeAspect="1"/>
          </p:cNvPicPr>
          <p:nvPr/>
        </p:nvPicPr>
        <p:blipFill>
          <a:blip r:embed="rId4"/>
          <a:stretch>
            <a:fillRect/>
          </a:stretch>
        </p:blipFill>
        <p:spPr>
          <a:xfrm>
            <a:off x="7187609" y="1538546"/>
            <a:ext cx="4557340" cy="4351200"/>
          </a:xfrm>
          <a:prstGeom prst="rect">
            <a:avLst/>
          </a:prstGeom>
        </p:spPr>
      </p:pic>
      <p:sp>
        <p:nvSpPr>
          <p:cNvPr id="9" name="TextBox 8">
            <a:extLst>
              <a:ext uri="{FF2B5EF4-FFF2-40B4-BE49-F238E27FC236}">
                <a16:creationId xmlns:a16="http://schemas.microsoft.com/office/drawing/2014/main" id="{0F5C8873-B440-47D2-8545-D345CB09CDFD}"/>
              </a:ext>
            </a:extLst>
          </p:cNvPr>
          <p:cNvSpPr txBox="1"/>
          <p:nvPr/>
        </p:nvSpPr>
        <p:spPr>
          <a:xfrm>
            <a:off x="616688" y="1903228"/>
            <a:ext cx="5986131" cy="4355038"/>
          </a:xfrm>
          <a:prstGeom prst="rect">
            <a:avLst/>
          </a:prstGeom>
          <a:noFill/>
        </p:spPr>
        <p:txBody>
          <a:bodyPr wrap="square">
            <a:spAutoFit/>
          </a:bodyPr>
          <a:lstStyle/>
          <a:p>
            <a:pPr marL="0" lvl="0" indent="0" algn="l" rtl="0">
              <a:spcBef>
                <a:spcPts val="1000"/>
              </a:spcBef>
              <a:spcAft>
                <a:spcPts val="0"/>
              </a:spcAft>
              <a:buNone/>
            </a:pPr>
            <a:r>
              <a:rPr lang="en-US" sz="3600" dirty="0">
                <a:solidFill>
                  <a:schemeClr val="bg1"/>
                </a:solidFill>
              </a:rPr>
              <a:t>The most of the people used to travel in </a:t>
            </a:r>
          </a:p>
          <a:p>
            <a:pPr marL="0" lvl="0" indent="0" algn="l" rtl="0">
              <a:spcBef>
                <a:spcPts val="1000"/>
              </a:spcBef>
              <a:spcAft>
                <a:spcPts val="0"/>
              </a:spcAft>
              <a:buNone/>
            </a:pPr>
            <a:r>
              <a:rPr lang="en-US" sz="3600" dirty="0">
                <a:solidFill>
                  <a:schemeClr val="bg1"/>
                </a:solidFill>
              </a:rPr>
              <a:t>the morning time compared to other times.</a:t>
            </a:r>
          </a:p>
          <a:p>
            <a:pPr marL="0" lvl="0" indent="0" algn="l" rtl="0">
              <a:spcBef>
                <a:spcPts val="1000"/>
              </a:spcBef>
              <a:spcAft>
                <a:spcPts val="0"/>
              </a:spcAft>
              <a:buNone/>
            </a:pPr>
            <a:r>
              <a:rPr lang="en-US" sz="3600" dirty="0">
                <a:solidFill>
                  <a:schemeClr val="bg1"/>
                </a:solidFill>
              </a:rPr>
              <a:t>Here we can see that 4888 customers </a:t>
            </a:r>
          </a:p>
          <a:p>
            <a:pPr marL="0" lvl="0" indent="0" algn="l" rtl="0">
              <a:spcBef>
                <a:spcPts val="1000"/>
              </a:spcBef>
              <a:spcAft>
                <a:spcPts val="0"/>
              </a:spcAft>
              <a:buNone/>
            </a:pPr>
            <a:r>
              <a:rPr lang="en-US" sz="3600" dirty="0">
                <a:solidFill>
                  <a:schemeClr val="bg1"/>
                </a:solidFill>
              </a:rPr>
              <a:t>were travelled in the morning.</a:t>
            </a:r>
          </a:p>
        </p:txBody>
      </p:sp>
    </p:spTree>
    <p:extLst>
      <p:ext uri="{BB962C8B-B14F-4D97-AF65-F5344CB8AC3E}">
        <p14:creationId xmlns:p14="http://schemas.microsoft.com/office/powerpoint/2010/main" val="370707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142538" y="-59539"/>
            <a:ext cx="11206715" cy="729390"/>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rPr>
              <a:t>Correlation</a:t>
            </a:r>
            <a:endParaRPr lang="en-US" sz="3600" i="0" strike="noStrike" cap="none" dirty="0">
              <a:solidFill>
                <a:schemeClr val="bg1"/>
              </a:solidFill>
            </a:endParaRPr>
          </a:p>
        </p:txBody>
      </p:sp>
      <p:sp>
        <p:nvSpPr>
          <p:cNvPr id="9" name="TextBox 8">
            <a:extLst>
              <a:ext uri="{FF2B5EF4-FFF2-40B4-BE49-F238E27FC236}">
                <a16:creationId xmlns:a16="http://schemas.microsoft.com/office/drawing/2014/main" id="{0F5C8873-B440-47D2-8545-D345CB09CDFD}"/>
              </a:ext>
            </a:extLst>
          </p:cNvPr>
          <p:cNvSpPr txBox="1"/>
          <p:nvPr/>
        </p:nvSpPr>
        <p:spPr>
          <a:xfrm>
            <a:off x="159487" y="1201479"/>
            <a:ext cx="7315201" cy="5427127"/>
          </a:xfrm>
          <a:prstGeom prst="rect">
            <a:avLst/>
          </a:prstGeom>
          <a:noFill/>
        </p:spPr>
        <p:txBody>
          <a:bodyPr wrap="square">
            <a:spAutoFit/>
          </a:bodyPr>
          <a:lstStyle/>
          <a:p>
            <a:pPr marL="0" lvl="0" indent="0" algn="just" rtl="0">
              <a:spcBef>
                <a:spcPts val="1000"/>
              </a:spcBef>
              <a:spcAft>
                <a:spcPts val="0"/>
              </a:spcAft>
              <a:buNone/>
            </a:pPr>
            <a:r>
              <a:rPr lang="en-US" sz="2800" dirty="0">
                <a:solidFill>
                  <a:schemeClr val="bg1"/>
                </a:solidFill>
              </a:rPr>
              <a:t>Correlation coefficients quantify the association between variables or features of a dataset.</a:t>
            </a:r>
          </a:p>
          <a:p>
            <a:pPr marL="0" lvl="0" indent="0" algn="just" rtl="0">
              <a:spcBef>
                <a:spcPts val="1000"/>
              </a:spcBef>
              <a:spcAft>
                <a:spcPts val="0"/>
              </a:spcAft>
              <a:buNone/>
            </a:pPr>
            <a:r>
              <a:rPr lang="en-US" sz="2800" dirty="0">
                <a:solidFill>
                  <a:schemeClr val="bg1"/>
                </a:solidFill>
              </a:rPr>
              <a:t>This heatmap of correlation between</a:t>
            </a:r>
          </a:p>
          <a:p>
            <a:pPr marL="0" lvl="0" indent="0" algn="just" rtl="0">
              <a:spcBef>
                <a:spcPts val="1000"/>
              </a:spcBef>
              <a:spcAft>
                <a:spcPts val="0"/>
              </a:spcAft>
              <a:buNone/>
            </a:pPr>
            <a:r>
              <a:rPr lang="en-US" sz="2800" dirty="0">
                <a:solidFill>
                  <a:schemeClr val="bg1"/>
                </a:solidFill>
              </a:rPr>
              <a:t>different independent variables.</a:t>
            </a:r>
          </a:p>
          <a:p>
            <a:pPr marL="0" lvl="0" indent="0" algn="just" rtl="0">
              <a:spcBef>
                <a:spcPts val="1000"/>
              </a:spcBef>
              <a:spcAft>
                <a:spcPts val="0"/>
              </a:spcAft>
              <a:buNone/>
            </a:pPr>
            <a:r>
              <a:rPr lang="en-US" sz="2800" dirty="0">
                <a:solidFill>
                  <a:schemeClr val="bg1"/>
                </a:solidFill>
              </a:rPr>
              <a:t>The matrix shows the coefficients </a:t>
            </a:r>
          </a:p>
          <a:p>
            <a:pPr marL="0" lvl="0" indent="0" algn="just" rtl="0">
              <a:spcBef>
                <a:spcPts val="1000"/>
              </a:spcBef>
              <a:spcAft>
                <a:spcPts val="0"/>
              </a:spcAft>
              <a:buNone/>
            </a:pPr>
            <a:r>
              <a:rPr lang="en-US" sz="2800" dirty="0">
                <a:solidFill>
                  <a:schemeClr val="bg1"/>
                </a:solidFill>
              </a:rPr>
              <a:t>in the squared form colored as per</a:t>
            </a:r>
          </a:p>
          <a:p>
            <a:pPr marL="0" lvl="0" indent="0" algn="just" rtl="0">
              <a:spcBef>
                <a:spcPts val="1000"/>
              </a:spcBef>
              <a:spcAft>
                <a:spcPts val="0"/>
              </a:spcAft>
              <a:buNone/>
            </a:pPr>
            <a:r>
              <a:rPr lang="en-US" sz="2800" dirty="0">
                <a:solidFill>
                  <a:schemeClr val="bg1"/>
                </a:solidFill>
              </a:rPr>
              <a:t>the intensity scale. The map has</a:t>
            </a:r>
          </a:p>
          <a:p>
            <a:pPr marL="0" lvl="0" indent="0" algn="just" rtl="0">
              <a:spcBef>
                <a:spcPts val="1000"/>
              </a:spcBef>
              <a:spcAft>
                <a:spcPts val="0"/>
              </a:spcAft>
              <a:buNone/>
            </a:pPr>
            <a:r>
              <a:rPr lang="en-US" sz="2800" dirty="0">
                <a:solidFill>
                  <a:schemeClr val="bg1"/>
                </a:solidFill>
              </a:rPr>
              <a:t>positive covariance as with the </a:t>
            </a:r>
          </a:p>
          <a:p>
            <a:pPr marL="0" lvl="0" indent="0" algn="just" rtl="0">
              <a:spcBef>
                <a:spcPts val="1000"/>
              </a:spcBef>
              <a:spcAft>
                <a:spcPts val="0"/>
              </a:spcAft>
              <a:buNone/>
            </a:pPr>
            <a:r>
              <a:rPr lang="en-US" sz="2800" dirty="0">
                <a:solidFill>
                  <a:schemeClr val="bg1"/>
                </a:solidFill>
              </a:rPr>
              <a:t>increase in one variable another </a:t>
            </a:r>
          </a:p>
          <a:p>
            <a:pPr marL="0" lvl="0" indent="0" algn="just" rtl="0">
              <a:spcBef>
                <a:spcPts val="1000"/>
              </a:spcBef>
              <a:spcAft>
                <a:spcPts val="0"/>
              </a:spcAft>
              <a:buNone/>
            </a:pPr>
            <a:r>
              <a:rPr lang="en-US" sz="2800" dirty="0">
                <a:solidFill>
                  <a:schemeClr val="bg1"/>
                </a:solidFill>
              </a:rPr>
              <a:t>also increasing.</a:t>
            </a:r>
          </a:p>
        </p:txBody>
      </p:sp>
      <p:pic>
        <p:nvPicPr>
          <p:cNvPr id="6" name="Picture 5">
            <a:extLst>
              <a:ext uri="{FF2B5EF4-FFF2-40B4-BE49-F238E27FC236}">
                <a16:creationId xmlns:a16="http://schemas.microsoft.com/office/drawing/2014/main" id="{A5B4CA7E-08DF-4635-8126-5BCA191BB194}"/>
              </a:ext>
            </a:extLst>
          </p:cNvPr>
          <p:cNvPicPr>
            <a:picLocks noChangeAspect="1"/>
          </p:cNvPicPr>
          <p:nvPr/>
        </p:nvPicPr>
        <p:blipFill>
          <a:blip r:embed="rId4"/>
          <a:stretch>
            <a:fillRect/>
          </a:stretch>
        </p:blipFill>
        <p:spPr>
          <a:xfrm>
            <a:off x="6932428" y="1867075"/>
            <a:ext cx="4584631" cy="4459298"/>
          </a:xfrm>
          <a:prstGeom prst="rect">
            <a:avLst/>
          </a:prstGeom>
        </p:spPr>
      </p:pic>
    </p:spTree>
    <p:extLst>
      <p:ext uri="{BB962C8B-B14F-4D97-AF65-F5344CB8AC3E}">
        <p14:creationId xmlns:p14="http://schemas.microsoft.com/office/powerpoint/2010/main" val="1961708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28424"/>
            <a:ext cx="12192000" cy="5816009"/>
          </a:xfrm>
          <a:prstGeom prst="rect">
            <a:avLst/>
          </a:prstGeom>
          <a:noFill/>
          <a:ln>
            <a:noFill/>
          </a:ln>
        </p:spPr>
      </p:pic>
      <p:pic>
        <p:nvPicPr>
          <p:cNvPr id="6" name="Google Shape;160;gd1acd70c1c_0_513">
            <a:extLst>
              <a:ext uri="{FF2B5EF4-FFF2-40B4-BE49-F238E27FC236}">
                <a16:creationId xmlns:a16="http://schemas.microsoft.com/office/drawing/2014/main" id="{34528F9E-2DEA-4351-94F0-23B10B1C4EFF}"/>
              </a:ext>
            </a:extLst>
          </p:cNvPr>
          <p:cNvPicPr preferRelativeResize="0"/>
          <p:nvPr/>
        </p:nvPicPr>
        <p:blipFill>
          <a:blip r:embed="rId4">
            <a:alphaModFix/>
          </a:blip>
          <a:stretch>
            <a:fillRect/>
          </a:stretch>
        </p:blipFill>
        <p:spPr>
          <a:xfrm>
            <a:off x="85060" y="1468154"/>
            <a:ext cx="11451266" cy="5148771"/>
          </a:xfrm>
          <a:prstGeom prst="rect">
            <a:avLst/>
          </a:prstGeom>
          <a:noFill/>
          <a:ln>
            <a:noFill/>
          </a:ln>
        </p:spPr>
      </p:pic>
      <p:sp>
        <p:nvSpPr>
          <p:cNvPr id="11" name="TextBox 10">
            <a:extLst>
              <a:ext uri="{FF2B5EF4-FFF2-40B4-BE49-F238E27FC236}">
                <a16:creationId xmlns:a16="http://schemas.microsoft.com/office/drawing/2014/main" id="{88A0FDE3-9176-4D2A-A66A-082D7B2840A4}"/>
              </a:ext>
            </a:extLst>
          </p:cNvPr>
          <p:cNvSpPr txBox="1"/>
          <p:nvPr/>
        </p:nvSpPr>
        <p:spPr>
          <a:xfrm>
            <a:off x="914400" y="241075"/>
            <a:ext cx="10439400" cy="954107"/>
          </a:xfrm>
          <a:prstGeom prst="rect">
            <a:avLst/>
          </a:prstGeom>
          <a:noFill/>
        </p:spPr>
        <p:txBody>
          <a:bodyPr wrap="square">
            <a:spAutoFit/>
          </a:bodyPr>
          <a:lstStyle/>
          <a:p>
            <a:r>
              <a:rPr lang="en-US" sz="2800" b="1" dirty="0">
                <a:solidFill>
                  <a:schemeClr val="bg1">
                    <a:lumMod val="95000"/>
                  </a:schemeClr>
                </a:solidFill>
              </a:rPr>
              <a:t>Scatter plot of number of tickets sold to customers from different cities</a:t>
            </a:r>
            <a:endParaRPr lang="en-IN"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60322"/>
            <a:ext cx="12192000" cy="6918322"/>
          </a:xfrm>
          <a:prstGeom prst="rect">
            <a:avLst/>
          </a:prstGeom>
          <a:noFill/>
          <a:ln>
            <a:noFill/>
          </a:ln>
        </p:spPr>
      </p:pic>
      <p:sp>
        <p:nvSpPr>
          <p:cNvPr id="7" name="TextBox 6">
            <a:extLst>
              <a:ext uri="{FF2B5EF4-FFF2-40B4-BE49-F238E27FC236}">
                <a16:creationId xmlns:a16="http://schemas.microsoft.com/office/drawing/2014/main" id="{5E2215DC-9DB7-49E1-BA0F-018186CC1598}"/>
              </a:ext>
            </a:extLst>
          </p:cNvPr>
          <p:cNvSpPr txBox="1"/>
          <p:nvPr/>
        </p:nvSpPr>
        <p:spPr>
          <a:xfrm>
            <a:off x="95693" y="0"/>
            <a:ext cx="9104128" cy="523220"/>
          </a:xfrm>
          <a:prstGeom prst="rect">
            <a:avLst/>
          </a:prstGeom>
          <a:noFill/>
        </p:spPr>
        <p:txBody>
          <a:bodyPr wrap="square">
            <a:spAutoFit/>
          </a:bodyPr>
          <a:lstStyle/>
          <a:p>
            <a:r>
              <a:rPr lang="en-US" sz="2800" b="1" dirty="0">
                <a:solidFill>
                  <a:srgbClr val="000000"/>
                </a:solidFill>
                <a:highlight>
                  <a:schemeClr val="lt1"/>
                </a:highlight>
                <a:latin typeface="Arial"/>
                <a:ea typeface="Arial"/>
                <a:cs typeface="Arial"/>
                <a:sym typeface="Arial"/>
              </a:rPr>
              <a:t>Feature Engineering</a:t>
            </a:r>
            <a:endParaRPr lang="en-IN" sz="2800" dirty="0"/>
          </a:p>
        </p:txBody>
      </p:sp>
      <p:sp>
        <p:nvSpPr>
          <p:cNvPr id="8" name="Google Shape;166;gd1acd70c1c_0_520">
            <a:extLst>
              <a:ext uri="{FF2B5EF4-FFF2-40B4-BE49-F238E27FC236}">
                <a16:creationId xmlns:a16="http://schemas.microsoft.com/office/drawing/2014/main" id="{0D6F3680-F232-450F-9A86-5E00FC6CD427}"/>
              </a:ext>
            </a:extLst>
          </p:cNvPr>
          <p:cNvSpPr txBox="1">
            <a:spLocks/>
          </p:cNvSpPr>
          <p:nvPr/>
        </p:nvSpPr>
        <p:spPr>
          <a:xfrm>
            <a:off x="223284" y="1190847"/>
            <a:ext cx="6081823" cy="4401879"/>
          </a:xfrm>
          <a:prstGeom prst="rect">
            <a:avLst/>
          </a:prstGeom>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We can see that most of the tickets</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were sold at 7 AM and 8 PM. </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And that seems true because in the</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morning most of the people go to the </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work and office.</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From the above we can say that there</a:t>
            </a:r>
          </a:p>
          <a:p>
            <a:pPr marL="0" indent="0" algn="just">
              <a:lnSpc>
                <a:spcPct val="115000"/>
              </a:lnSpc>
              <a:spcBef>
                <a:spcPts val="600"/>
              </a:spcBef>
              <a:buFont typeface="Arial" panose="020B0604020202020204" pitchFamily="34" charset="0"/>
              <a:buNone/>
            </a:pPr>
            <a:r>
              <a:rPr lang="en-US" dirty="0">
                <a:solidFill>
                  <a:schemeClr val="bg1"/>
                </a:solidFill>
                <a:latin typeface="Times New Roman"/>
                <a:ea typeface="Times New Roman"/>
                <a:cs typeface="Times New Roman"/>
                <a:sym typeface="Times New Roman"/>
              </a:rPr>
              <a:t>is not ride between 12pm to 5.30Pm</a:t>
            </a:r>
          </a:p>
          <a:p>
            <a:pPr marL="0" indent="0">
              <a:buFont typeface="Arial" panose="020B0604020202020204" pitchFamily="34" charset="0"/>
              <a:buNone/>
            </a:pPr>
            <a:endParaRPr lang="en-US" dirty="0"/>
          </a:p>
        </p:txBody>
      </p:sp>
      <p:pic>
        <p:nvPicPr>
          <p:cNvPr id="10" name="Google Shape;167;gd1acd70c1c_0_520">
            <a:extLst>
              <a:ext uri="{FF2B5EF4-FFF2-40B4-BE49-F238E27FC236}">
                <a16:creationId xmlns:a16="http://schemas.microsoft.com/office/drawing/2014/main" id="{13BFE569-996C-4E60-B68A-BBF799CEAA88}"/>
              </a:ext>
            </a:extLst>
          </p:cNvPr>
          <p:cNvPicPr preferRelativeResize="0"/>
          <p:nvPr/>
        </p:nvPicPr>
        <p:blipFill>
          <a:blip r:embed="rId4">
            <a:alphaModFix/>
          </a:blip>
          <a:stretch>
            <a:fillRect/>
          </a:stretch>
        </p:blipFill>
        <p:spPr>
          <a:xfrm>
            <a:off x="6375878" y="1157558"/>
            <a:ext cx="4907150" cy="4542884"/>
          </a:xfrm>
          <a:prstGeom prst="rect">
            <a:avLst/>
          </a:prstGeom>
          <a:noFill/>
          <a:ln>
            <a:noFill/>
          </a:ln>
        </p:spPr>
      </p:pic>
    </p:spTree>
    <p:extLst>
      <p:ext uri="{BB962C8B-B14F-4D97-AF65-F5344CB8AC3E}">
        <p14:creationId xmlns:p14="http://schemas.microsoft.com/office/powerpoint/2010/main" val="493783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60322"/>
            <a:ext cx="12192000" cy="6046452"/>
          </a:xfrm>
          <a:prstGeom prst="rect">
            <a:avLst/>
          </a:prstGeom>
          <a:noFill/>
          <a:ln>
            <a:noFill/>
          </a:ln>
        </p:spPr>
      </p:pic>
      <p:sp>
        <p:nvSpPr>
          <p:cNvPr id="7" name="TextBox 6">
            <a:extLst>
              <a:ext uri="{FF2B5EF4-FFF2-40B4-BE49-F238E27FC236}">
                <a16:creationId xmlns:a16="http://schemas.microsoft.com/office/drawing/2014/main" id="{5E2215DC-9DB7-49E1-BA0F-018186CC1598}"/>
              </a:ext>
            </a:extLst>
          </p:cNvPr>
          <p:cNvSpPr txBox="1"/>
          <p:nvPr/>
        </p:nvSpPr>
        <p:spPr>
          <a:xfrm>
            <a:off x="95692" y="0"/>
            <a:ext cx="11653285" cy="1384995"/>
          </a:xfrm>
          <a:prstGeom prst="rect">
            <a:avLst/>
          </a:prstGeom>
          <a:noFill/>
        </p:spPr>
        <p:txBody>
          <a:bodyPr wrap="square">
            <a:spAutoFit/>
          </a:bodyPr>
          <a:lstStyle/>
          <a:p>
            <a:r>
              <a:rPr lang="en-US" sz="2800" dirty="0">
                <a:solidFill>
                  <a:schemeClr val="bg1"/>
                </a:solidFill>
                <a:latin typeface="Times New Roman"/>
                <a:ea typeface="Times New Roman"/>
                <a:cs typeface="Times New Roman"/>
                <a:sym typeface="Times New Roman"/>
              </a:rPr>
              <a:t>The following figure shows the scatter plot of number of tickets sold to customers verses the speed(the speed here is the time travelled by customers from different distances)</a:t>
            </a:r>
            <a:endParaRPr lang="en-IN" sz="2800" dirty="0">
              <a:solidFill>
                <a:schemeClr val="bg1"/>
              </a:solidFill>
            </a:endParaRPr>
          </a:p>
        </p:txBody>
      </p:sp>
      <p:pic>
        <p:nvPicPr>
          <p:cNvPr id="9" name="Google Shape;174;gd1acd70c1c_0_556">
            <a:extLst>
              <a:ext uri="{FF2B5EF4-FFF2-40B4-BE49-F238E27FC236}">
                <a16:creationId xmlns:a16="http://schemas.microsoft.com/office/drawing/2014/main" id="{A3FDC7E5-0330-4520-86C3-DCF192D5ED0C}"/>
              </a:ext>
            </a:extLst>
          </p:cNvPr>
          <p:cNvPicPr preferRelativeResize="0"/>
          <p:nvPr/>
        </p:nvPicPr>
        <p:blipFill>
          <a:blip r:embed="rId4">
            <a:alphaModFix/>
          </a:blip>
          <a:stretch>
            <a:fillRect/>
          </a:stretch>
        </p:blipFill>
        <p:spPr>
          <a:xfrm>
            <a:off x="701749" y="1679945"/>
            <a:ext cx="9335385" cy="4791300"/>
          </a:xfrm>
          <a:prstGeom prst="rect">
            <a:avLst/>
          </a:prstGeom>
          <a:noFill/>
          <a:ln>
            <a:noFill/>
          </a:ln>
        </p:spPr>
      </p:pic>
    </p:spTree>
    <p:extLst>
      <p:ext uri="{BB962C8B-B14F-4D97-AF65-F5344CB8AC3E}">
        <p14:creationId xmlns:p14="http://schemas.microsoft.com/office/powerpoint/2010/main" val="2718859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223284" y="241075"/>
            <a:ext cx="8976537" cy="369332"/>
          </a:xfrm>
          <a:prstGeom prst="rect">
            <a:avLst/>
          </a:prstGeom>
          <a:noFill/>
        </p:spPr>
        <p:txBody>
          <a:bodyPr wrap="square">
            <a:spAutoFit/>
          </a:bodyPr>
          <a:lstStyle/>
          <a:p>
            <a:r>
              <a:rPr lang="en-US" sz="1800" b="1" dirty="0">
                <a:solidFill>
                  <a:srgbClr val="CC0000"/>
                </a:solidFill>
                <a:highlight>
                  <a:srgbClr val="F5FDFF"/>
                </a:highlight>
                <a:latin typeface="Montserrat"/>
                <a:ea typeface="Montserrat"/>
                <a:cs typeface="Montserrat"/>
                <a:sym typeface="Montserrat"/>
              </a:rPr>
              <a:t>Futuristic Features</a:t>
            </a:r>
            <a:endParaRPr lang="en-IN" dirty="0"/>
          </a:p>
        </p:txBody>
      </p:sp>
      <p:pic>
        <p:nvPicPr>
          <p:cNvPr id="4" name="Picture 3">
            <a:extLst>
              <a:ext uri="{FF2B5EF4-FFF2-40B4-BE49-F238E27FC236}">
                <a16:creationId xmlns:a16="http://schemas.microsoft.com/office/drawing/2014/main" id="{0D7A8A1D-FB3D-42E6-BBA6-F3E6434AE190}"/>
              </a:ext>
            </a:extLst>
          </p:cNvPr>
          <p:cNvPicPr>
            <a:picLocks noChangeAspect="1"/>
          </p:cNvPicPr>
          <p:nvPr/>
        </p:nvPicPr>
        <p:blipFill>
          <a:blip r:embed="rId4"/>
          <a:stretch>
            <a:fillRect/>
          </a:stretch>
        </p:blipFill>
        <p:spPr>
          <a:xfrm>
            <a:off x="1095153" y="1233487"/>
            <a:ext cx="9787159" cy="5383438"/>
          </a:xfrm>
          <a:prstGeom prst="rect">
            <a:avLst/>
          </a:prstGeom>
        </p:spPr>
      </p:pic>
    </p:spTree>
    <p:extLst>
      <p:ext uri="{BB962C8B-B14F-4D97-AF65-F5344CB8AC3E}">
        <p14:creationId xmlns:p14="http://schemas.microsoft.com/office/powerpoint/2010/main" val="963133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223284" y="241075"/>
            <a:ext cx="8976537" cy="584775"/>
          </a:xfrm>
          <a:prstGeom prst="rect">
            <a:avLst/>
          </a:prstGeom>
          <a:noFill/>
        </p:spPr>
        <p:txBody>
          <a:bodyPr wrap="square">
            <a:spAutoFit/>
          </a:bodyPr>
          <a:lstStyle/>
          <a:p>
            <a:r>
              <a:rPr lang="en-US" sz="3200" dirty="0">
                <a:solidFill>
                  <a:schemeClr val="bg1"/>
                </a:solidFill>
              </a:rPr>
              <a:t>Training the model</a:t>
            </a:r>
            <a:endParaRPr lang="en-IN" sz="3200" dirty="0">
              <a:solidFill>
                <a:schemeClr val="bg1"/>
              </a:solidFill>
            </a:endParaRPr>
          </a:p>
        </p:txBody>
      </p:sp>
      <p:sp>
        <p:nvSpPr>
          <p:cNvPr id="7" name="TextBox 6">
            <a:extLst>
              <a:ext uri="{FF2B5EF4-FFF2-40B4-BE49-F238E27FC236}">
                <a16:creationId xmlns:a16="http://schemas.microsoft.com/office/drawing/2014/main" id="{B0953771-3E5F-49C9-BFEE-EFEC763E2462}"/>
              </a:ext>
            </a:extLst>
          </p:cNvPr>
          <p:cNvSpPr txBox="1"/>
          <p:nvPr/>
        </p:nvSpPr>
        <p:spPr>
          <a:xfrm>
            <a:off x="552893" y="1477926"/>
            <a:ext cx="8495414" cy="4024500"/>
          </a:xfrm>
          <a:prstGeom prst="rect">
            <a:avLst/>
          </a:prstGeom>
          <a:noFill/>
        </p:spPr>
        <p:txBody>
          <a:bodyPr wrap="square">
            <a:spAutoFit/>
          </a:bodyPr>
          <a:lstStyle/>
          <a:p>
            <a:pPr marL="0" lvl="0" indent="0" algn="l" rtl="0">
              <a:lnSpc>
                <a:spcPct val="115000"/>
              </a:lnSpc>
              <a:spcBef>
                <a:spcPts val="0"/>
              </a:spcBef>
              <a:spcAft>
                <a:spcPts val="0"/>
              </a:spcAft>
              <a:buNone/>
            </a:pPr>
            <a:r>
              <a:rPr lang="en-US" sz="2800" b="1" dirty="0">
                <a:solidFill>
                  <a:srgbClr val="CC0000"/>
                </a:solidFill>
              </a:rPr>
              <a:t>Fitting different models</a:t>
            </a:r>
          </a:p>
          <a:p>
            <a:pPr marL="0" lvl="0" indent="0" algn="l" rtl="0">
              <a:lnSpc>
                <a:spcPct val="115000"/>
              </a:lnSpc>
              <a:spcBef>
                <a:spcPts val="0"/>
              </a:spcBef>
              <a:spcAft>
                <a:spcPts val="0"/>
              </a:spcAft>
              <a:buNone/>
            </a:pPr>
            <a:r>
              <a:rPr lang="en-US" sz="2800" dirty="0">
                <a:solidFill>
                  <a:schemeClr val="bg1"/>
                </a:solidFill>
              </a:rPr>
              <a:t>For modeling we tried various classification algorithms like:</a:t>
            </a:r>
          </a:p>
          <a:p>
            <a:pPr marL="0" lvl="0" indent="0" algn="l" rtl="0">
              <a:lnSpc>
                <a:spcPct val="115000"/>
              </a:lnSpc>
              <a:spcBef>
                <a:spcPts val="0"/>
              </a:spcBef>
              <a:spcAft>
                <a:spcPts val="0"/>
              </a:spcAft>
              <a:buNone/>
            </a:pPr>
            <a:r>
              <a:rPr lang="en-US" sz="2800" b="1" dirty="0">
                <a:solidFill>
                  <a:schemeClr val="bg1"/>
                </a:solidFill>
              </a:rPr>
              <a:t>➤</a:t>
            </a:r>
            <a:r>
              <a:rPr lang="en-US" sz="2800" dirty="0">
                <a:solidFill>
                  <a:schemeClr val="bg1"/>
                </a:solidFill>
              </a:rPr>
              <a:t>  Linear Regression</a:t>
            </a:r>
          </a:p>
          <a:p>
            <a:pPr marL="0" lvl="0" indent="0" algn="l" rtl="0">
              <a:lnSpc>
                <a:spcPct val="115000"/>
              </a:lnSpc>
              <a:spcBef>
                <a:spcPts val="0"/>
              </a:spcBef>
              <a:spcAft>
                <a:spcPts val="0"/>
              </a:spcAft>
              <a:buNone/>
            </a:pPr>
            <a:r>
              <a:rPr lang="en-US" sz="2800" b="1" dirty="0">
                <a:solidFill>
                  <a:schemeClr val="bg1"/>
                </a:solidFill>
              </a:rPr>
              <a:t>➤</a:t>
            </a:r>
            <a:r>
              <a:rPr lang="en-US" sz="2800" dirty="0">
                <a:solidFill>
                  <a:schemeClr val="bg1"/>
                </a:solidFill>
              </a:rPr>
              <a:t>Regularized linear regression (Ridge and Lasso)</a:t>
            </a:r>
          </a:p>
          <a:p>
            <a:pPr marL="0" lvl="0" indent="0" algn="just" rtl="0">
              <a:lnSpc>
                <a:spcPct val="115000"/>
              </a:lnSpc>
              <a:spcBef>
                <a:spcPts val="0"/>
              </a:spcBef>
              <a:spcAft>
                <a:spcPts val="0"/>
              </a:spcAft>
              <a:buNone/>
            </a:pPr>
            <a:r>
              <a:rPr lang="en-US" sz="2800" b="1" dirty="0">
                <a:solidFill>
                  <a:schemeClr val="bg1"/>
                </a:solidFill>
              </a:rPr>
              <a:t>➤</a:t>
            </a:r>
            <a:r>
              <a:rPr lang="en-US" sz="2800" dirty="0">
                <a:solidFill>
                  <a:schemeClr val="bg1"/>
                </a:solidFill>
              </a:rPr>
              <a:t>GBM</a:t>
            </a:r>
          </a:p>
          <a:p>
            <a:pPr marL="0" lvl="0" indent="0" algn="just" rtl="0">
              <a:lnSpc>
                <a:spcPct val="115000"/>
              </a:lnSpc>
              <a:spcBef>
                <a:spcPts val="0"/>
              </a:spcBef>
              <a:spcAft>
                <a:spcPts val="0"/>
              </a:spcAft>
              <a:buNone/>
            </a:pPr>
            <a:r>
              <a:rPr lang="en-US" sz="2800" b="1" dirty="0">
                <a:solidFill>
                  <a:schemeClr val="bg1"/>
                </a:solidFill>
              </a:rPr>
              <a:t>➤</a:t>
            </a:r>
            <a:r>
              <a:rPr lang="en-US" sz="2800" dirty="0">
                <a:solidFill>
                  <a:schemeClr val="bg1"/>
                </a:solidFill>
              </a:rPr>
              <a:t> Random Forest Regressor</a:t>
            </a:r>
          </a:p>
          <a:p>
            <a:pPr marL="0" lvl="0" indent="0" algn="just" rtl="0">
              <a:lnSpc>
                <a:spcPct val="115000"/>
              </a:lnSpc>
              <a:spcBef>
                <a:spcPts val="0"/>
              </a:spcBef>
              <a:spcAft>
                <a:spcPts val="0"/>
              </a:spcAft>
              <a:buNone/>
            </a:pPr>
            <a:r>
              <a:rPr lang="en-US" sz="2800" b="1" dirty="0">
                <a:solidFill>
                  <a:schemeClr val="bg1"/>
                </a:solidFill>
              </a:rPr>
              <a:t>➤</a:t>
            </a:r>
            <a:r>
              <a:rPr lang="en-US" sz="2800" dirty="0" err="1">
                <a:solidFill>
                  <a:schemeClr val="bg1"/>
                </a:solidFill>
              </a:rPr>
              <a:t>XGboost</a:t>
            </a:r>
            <a:r>
              <a:rPr lang="en-US" sz="2800" dirty="0">
                <a:solidFill>
                  <a:schemeClr val="bg1"/>
                </a:solidFill>
              </a:rPr>
              <a:t> regressor</a:t>
            </a:r>
          </a:p>
        </p:txBody>
      </p:sp>
    </p:spTree>
    <p:extLst>
      <p:ext uri="{BB962C8B-B14F-4D97-AF65-F5344CB8AC3E}">
        <p14:creationId xmlns:p14="http://schemas.microsoft.com/office/powerpoint/2010/main" val="2472442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223284" y="241075"/>
            <a:ext cx="8976537" cy="584775"/>
          </a:xfrm>
          <a:prstGeom prst="rect">
            <a:avLst/>
          </a:prstGeom>
          <a:noFill/>
        </p:spPr>
        <p:txBody>
          <a:bodyPr wrap="square">
            <a:spAutoFit/>
          </a:bodyPr>
          <a:lstStyle/>
          <a:p>
            <a:r>
              <a:rPr lang="en-US" sz="3200" b="1" dirty="0">
                <a:solidFill>
                  <a:schemeClr val="bg1"/>
                </a:solidFill>
                <a:latin typeface="Arial"/>
                <a:ea typeface="Arial"/>
                <a:cs typeface="Arial"/>
                <a:sym typeface="Arial"/>
              </a:rPr>
              <a:t>Evaluating the model</a:t>
            </a:r>
            <a:endParaRPr lang="en-IN" sz="3200" dirty="0">
              <a:solidFill>
                <a:schemeClr val="bg1"/>
              </a:solidFill>
            </a:endParaRPr>
          </a:p>
        </p:txBody>
      </p:sp>
      <p:sp>
        <p:nvSpPr>
          <p:cNvPr id="9" name="TextBox 8">
            <a:extLst>
              <a:ext uri="{FF2B5EF4-FFF2-40B4-BE49-F238E27FC236}">
                <a16:creationId xmlns:a16="http://schemas.microsoft.com/office/drawing/2014/main" id="{5112D553-0A38-4F53-A9C8-700CF5576995}"/>
              </a:ext>
            </a:extLst>
          </p:cNvPr>
          <p:cNvSpPr txBox="1"/>
          <p:nvPr/>
        </p:nvSpPr>
        <p:spPr>
          <a:xfrm>
            <a:off x="425302" y="1319469"/>
            <a:ext cx="11472531" cy="4466351"/>
          </a:xfrm>
          <a:prstGeom prst="rect">
            <a:avLst/>
          </a:prstGeom>
          <a:noFill/>
        </p:spPr>
        <p:txBody>
          <a:bodyPr wrap="square">
            <a:spAutoFit/>
          </a:bodyPr>
          <a:lstStyle/>
          <a:p>
            <a:pPr marL="0" lvl="0" indent="0" algn="just" rtl="0">
              <a:lnSpc>
                <a:spcPct val="115000"/>
              </a:lnSpc>
              <a:spcBef>
                <a:spcPts val="0"/>
              </a:spcBef>
              <a:spcAft>
                <a:spcPts val="0"/>
              </a:spcAft>
              <a:buNone/>
            </a:pPr>
            <a:r>
              <a:rPr lang="en-US" sz="2400" dirty="0">
                <a:solidFill>
                  <a:schemeClr val="bg1"/>
                </a:solidFill>
              </a:rPr>
              <a:t>After the model is built, if we see that the difference in the values of the predicted and actual data is not much, it is considered to be a good model and can be used to make future predictions.</a:t>
            </a:r>
          </a:p>
          <a:p>
            <a:pPr marL="0" lvl="0" indent="0" algn="just" rtl="0">
              <a:lnSpc>
                <a:spcPct val="115000"/>
              </a:lnSpc>
              <a:spcBef>
                <a:spcPts val="0"/>
              </a:spcBef>
              <a:spcAft>
                <a:spcPts val="0"/>
              </a:spcAft>
              <a:buNone/>
            </a:pPr>
            <a:endParaRPr lang="en-US" sz="2400" dirty="0">
              <a:solidFill>
                <a:schemeClr val="bg1"/>
              </a:solidFill>
              <a:latin typeface="Times New Roman"/>
              <a:ea typeface="Times New Roman"/>
              <a:cs typeface="Times New Roman"/>
              <a:sym typeface="Times New Roman"/>
            </a:endParaRPr>
          </a:p>
          <a:p>
            <a:pPr marL="0" lvl="0" indent="0" algn="just" rtl="0">
              <a:lnSpc>
                <a:spcPct val="100000"/>
              </a:lnSpc>
              <a:spcBef>
                <a:spcPts val="100"/>
              </a:spcBef>
              <a:spcAft>
                <a:spcPts val="0"/>
              </a:spcAft>
              <a:buNone/>
            </a:pPr>
            <a:r>
              <a:rPr lang="en-US" sz="2400" b="1" dirty="0">
                <a:solidFill>
                  <a:schemeClr val="bg1"/>
                </a:solidFill>
              </a:rPr>
              <a:t>Few metric tools we can use to calculate error in the model</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1.MSE (Mean Squared Error)</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2.RMSE (Root Mean Squared Error)</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3.MAE (Mean Absolute Error)</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4.MAPE (Mean Absolute Percentage Error)</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5.R2(R – Squared)</a:t>
            </a:r>
          </a:p>
          <a:p>
            <a:pPr marL="0" lvl="0" indent="0" algn="just" rtl="0">
              <a:lnSpc>
                <a:spcPct val="100000"/>
              </a:lnSpc>
              <a:spcBef>
                <a:spcPts val="100"/>
              </a:spcBef>
              <a:spcAft>
                <a:spcPts val="0"/>
              </a:spcAft>
              <a:buNone/>
            </a:pPr>
            <a:r>
              <a:rPr lang="en-US" sz="2400" dirty="0">
                <a:solidFill>
                  <a:schemeClr val="bg1"/>
                </a:solidFill>
                <a:latin typeface="Times New Roman"/>
                <a:ea typeface="Times New Roman"/>
                <a:cs typeface="Times New Roman"/>
                <a:sym typeface="Times New Roman"/>
              </a:rPr>
              <a:t>6.Adjusted R2</a:t>
            </a:r>
          </a:p>
        </p:txBody>
      </p:sp>
    </p:spTree>
    <p:extLst>
      <p:ext uri="{BB962C8B-B14F-4D97-AF65-F5344CB8AC3E}">
        <p14:creationId xmlns:p14="http://schemas.microsoft.com/office/powerpoint/2010/main" val="418518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308344" y="203376"/>
            <a:ext cx="8891477" cy="584775"/>
          </a:xfrm>
          <a:prstGeom prst="rect">
            <a:avLst/>
          </a:prstGeom>
          <a:noFill/>
        </p:spPr>
        <p:txBody>
          <a:bodyPr wrap="square">
            <a:spAutoFit/>
          </a:bodyPr>
          <a:lstStyle/>
          <a:p>
            <a:r>
              <a:rPr lang="en-GB" sz="3200" b="1" dirty="0">
                <a:solidFill>
                  <a:schemeClr val="bg1"/>
                </a:solidFill>
                <a:latin typeface="Montserrat"/>
                <a:ea typeface="Montserrat"/>
                <a:cs typeface="Montserrat"/>
                <a:sym typeface="Montserrat"/>
              </a:rPr>
              <a:t>ML Models and Metrics</a:t>
            </a:r>
            <a:endParaRPr lang="en-IN" sz="3200" b="1" dirty="0">
              <a:solidFill>
                <a:schemeClr val="bg1"/>
              </a:solidFill>
            </a:endParaRPr>
          </a:p>
        </p:txBody>
      </p:sp>
      <p:graphicFrame>
        <p:nvGraphicFramePr>
          <p:cNvPr id="7" name="Google Shape;143;p26">
            <a:extLst>
              <a:ext uri="{FF2B5EF4-FFF2-40B4-BE49-F238E27FC236}">
                <a16:creationId xmlns:a16="http://schemas.microsoft.com/office/drawing/2014/main" id="{98708B4C-6B51-4C5A-8343-27294EC4D34F}"/>
              </a:ext>
            </a:extLst>
          </p:cNvPr>
          <p:cNvGraphicFramePr/>
          <p:nvPr>
            <p:extLst>
              <p:ext uri="{D42A27DB-BD31-4B8C-83A1-F6EECF244321}">
                <p14:modId xmlns:p14="http://schemas.microsoft.com/office/powerpoint/2010/main" val="3360324132"/>
              </p:ext>
            </p:extLst>
          </p:nvPr>
        </p:nvGraphicFramePr>
        <p:xfrm>
          <a:off x="191386" y="733647"/>
          <a:ext cx="11844670" cy="5390706"/>
        </p:xfrm>
        <a:graphic>
          <a:graphicData uri="http://schemas.openxmlformats.org/drawingml/2006/table">
            <a:tbl>
              <a:tblPr>
                <a:noFill/>
              </a:tblPr>
              <a:tblGrid>
                <a:gridCol w="1449281">
                  <a:extLst>
                    <a:ext uri="{9D8B030D-6E8A-4147-A177-3AD203B41FA5}">
                      <a16:colId xmlns:a16="http://schemas.microsoft.com/office/drawing/2014/main" val="20000"/>
                    </a:ext>
                  </a:extLst>
                </a:gridCol>
                <a:gridCol w="1529214">
                  <a:extLst>
                    <a:ext uri="{9D8B030D-6E8A-4147-A177-3AD203B41FA5}">
                      <a16:colId xmlns:a16="http://schemas.microsoft.com/office/drawing/2014/main" val="20001"/>
                    </a:ext>
                  </a:extLst>
                </a:gridCol>
                <a:gridCol w="1529214">
                  <a:extLst>
                    <a:ext uri="{9D8B030D-6E8A-4147-A177-3AD203B41FA5}">
                      <a16:colId xmlns:a16="http://schemas.microsoft.com/office/drawing/2014/main" val="20002"/>
                    </a:ext>
                  </a:extLst>
                </a:gridCol>
                <a:gridCol w="1771781">
                  <a:extLst>
                    <a:ext uri="{9D8B030D-6E8A-4147-A177-3AD203B41FA5}">
                      <a16:colId xmlns:a16="http://schemas.microsoft.com/office/drawing/2014/main" val="20003"/>
                    </a:ext>
                  </a:extLst>
                </a:gridCol>
                <a:gridCol w="1650498">
                  <a:extLst>
                    <a:ext uri="{9D8B030D-6E8A-4147-A177-3AD203B41FA5}">
                      <a16:colId xmlns:a16="http://schemas.microsoft.com/office/drawing/2014/main" val="20004"/>
                    </a:ext>
                  </a:extLst>
                </a:gridCol>
                <a:gridCol w="1650498">
                  <a:extLst>
                    <a:ext uri="{9D8B030D-6E8A-4147-A177-3AD203B41FA5}">
                      <a16:colId xmlns:a16="http://schemas.microsoft.com/office/drawing/2014/main" val="20005"/>
                    </a:ext>
                  </a:extLst>
                </a:gridCol>
                <a:gridCol w="2264184">
                  <a:extLst>
                    <a:ext uri="{9D8B030D-6E8A-4147-A177-3AD203B41FA5}">
                      <a16:colId xmlns:a16="http://schemas.microsoft.com/office/drawing/2014/main" val="20006"/>
                    </a:ext>
                  </a:extLst>
                </a:gridCol>
              </a:tblGrid>
              <a:tr h="1302797">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TYPE OF REGRESSION</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Train Score</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Test Score</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R2 SCORE</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ADJ_R2</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MAE</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MSE</a:t>
                      </a:r>
                      <a:endParaRPr sz="1600" b="1">
                        <a:solidFill>
                          <a:schemeClr val="bg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878050">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LINEAR</a:t>
                      </a:r>
                      <a:endParaRPr sz="1600" b="1">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0.4176</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0.3591</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0.3546</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0.3437</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4.7850</a:t>
                      </a:r>
                      <a:endParaRPr sz="1600" b="1" dirty="0">
                        <a:solidFill>
                          <a:schemeClr val="bg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49.1402</a:t>
                      </a:r>
                      <a:endParaRPr sz="1600" b="1" dirty="0">
                        <a:solidFill>
                          <a:schemeClr val="bg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1048162">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GRADIENT BOOSTING</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0.6877</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0.6129</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0.6877</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0.6043</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3.5350</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29.0469</a:t>
                      </a:r>
                      <a:endParaRPr sz="1600" b="1" dirty="0">
                        <a:solidFill>
                          <a:schemeClr val="bg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183715">
                <a:tc>
                  <a:txBody>
                    <a:bodyPr/>
                    <a:lstStyle/>
                    <a:p>
                      <a:pPr marL="0" lvl="0" indent="0" algn="ctr" rtl="0">
                        <a:spcBef>
                          <a:spcPts val="0"/>
                        </a:spcBef>
                        <a:spcAft>
                          <a:spcPts val="0"/>
                        </a:spcAft>
                        <a:buNone/>
                      </a:pPr>
                      <a:r>
                        <a:rPr lang="en-GB" sz="1600" b="1">
                          <a:solidFill>
                            <a:schemeClr val="bg1"/>
                          </a:solidFill>
                          <a:latin typeface="Montserrat"/>
                          <a:ea typeface="Montserrat"/>
                          <a:cs typeface="Montserrat"/>
                          <a:sym typeface="Montserrat"/>
                        </a:rPr>
                        <a:t>RANDOM FOREST</a:t>
                      </a:r>
                      <a:endParaRPr sz="1600" b="1">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0.6028</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0.5919</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0.5919</a:t>
                      </a:r>
                      <a:endParaRPr sz="1600" b="1" dirty="0">
                        <a:solidFill>
                          <a:schemeClr val="bg1"/>
                        </a:solidFill>
                        <a:latin typeface="Montserrat"/>
                        <a:ea typeface="Montserrat"/>
                        <a:cs typeface="Montserrat"/>
                        <a:sym typeface="Montserrat"/>
                      </a:endParaRPr>
                    </a:p>
                    <a:p>
                      <a:pPr marL="0" lvl="0" indent="0" algn="ctr" rtl="0">
                        <a:spcBef>
                          <a:spcPts val="0"/>
                        </a:spcBef>
                        <a:spcAft>
                          <a:spcPts val="0"/>
                        </a:spcAft>
                        <a:buNone/>
                      </a:pP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0.5830</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3.5291</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b="1" dirty="0">
                          <a:solidFill>
                            <a:schemeClr val="bg1"/>
                          </a:solidFill>
                          <a:latin typeface="Montserrat"/>
                          <a:ea typeface="Montserrat"/>
                          <a:cs typeface="Montserrat"/>
                          <a:sym typeface="Montserrat"/>
                        </a:rPr>
                        <a:t>30.6252</a:t>
                      </a:r>
                      <a:endParaRPr sz="1600" b="1" dirty="0">
                        <a:solidFill>
                          <a:schemeClr val="bg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977982">
                <a:tc>
                  <a:txBody>
                    <a:bodyPr/>
                    <a:lstStyle/>
                    <a:p>
                      <a:pPr marL="0" lvl="0" indent="0" algn="ctr" rtl="0">
                        <a:spcBef>
                          <a:spcPts val="0"/>
                        </a:spcBef>
                        <a:spcAft>
                          <a:spcPts val="0"/>
                        </a:spcAft>
                        <a:buNone/>
                      </a:pPr>
                      <a:r>
                        <a:rPr lang="en-GB" sz="1600" b="1">
                          <a:solidFill>
                            <a:srgbClr val="FFFF00"/>
                          </a:solidFill>
                          <a:latin typeface="Montserrat"/>
                          <a:ea typeface="Montserrat"/>
                          <a:cs typeface="Montserrat"/>
                          <a:sym typeface="Montserrat"/>
                        </a:rPr>
                        <a:t>XGBOOST</a:t>
                      </a:r>
                      <a:endParaRPr sz="1600" b="1">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0.8455</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0.8421</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0.84211</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0.8386</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2.2667</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sz="1600" b="1" dirty="0">
                          <a:solidFill>
                            <a:srgbClr val="FFFF00"/>
                          </a:solidFill>
                          <a:latin typeface="Montserrat"/>
                          <a:ea typeface="Montserrat"/>
                          <a:cs typeface="Montserrat"/>
                          <a:sym typeface="Montserrat"/>
                        </a:rPr>
                        <a:t>11.8493</a:t>
                      </a:r>
                      <a:endParaRPr sz="1600" b="1" dirty="0">
                        <a:solidFill>
                          <a:srgbClr val="FFFF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2464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78295" y="-49657"/>
            <a:ext cx="9883800" cy="560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strike="noStrike" cap="none" dirty="0">
                <a:solidFill>
                  <a:schemeClr val="bg1"/>
                </a:solidFill>
                <a:latin typeface="Times New Roman"/>
                <a:ea typeface="Times New Roman"/>
                <a:cs typeface="Times New Roman"/>
                <a:sym typeface="Times New Roman"/>
              </a:rPr>
              <a:t>Points To Discussed:</a:t>
            </a:r>
            <a:endParaRPr sz="1400" b="0" i="0"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900" dirty="0">
              <a:solidFill>
                <a:schemeClr val="lt1"/>
              </a:solidFill>
            </a:endParaRPr>
          </a:p>
          <a:p>
            <a:pPr marL="0" marR="0" lvl="0" indent="0" algn="l" rtl="0">
              <a:lnSpc>
                <a:spcPct val="100000"/>
              </a:lnSpc>
              <a:spcBef>
                <a:spcPts val="0"/>
              </a:spcBef>
              <a:spcAft>
                <a:spcPts val="0"/>
              </a:spcAft>
              <a:buClr>
                <a:srgbClr val="000000"/>
              </a:buClr>
              <a:buSzPts val="2800"/>
              <a:buFont typeface="Arial"/>
              <a:buNone/>
            </a:pPr>
            <a:r>
              <a:rPr lang="en-US" sz="2900" dirty="0">
                <a:solidFill>
                  <a:schemeClr val="lt1"/>
                </a:solidFill>
              </a:rPr>
              <a:t>-</a:t>
            </a:r>
            <a:r>
              <a:rPr lang="en-US" sz="2900" i="0" u="none" strike="noStrike" cap="none" dirty="0">
                <a:solidFill>
                  <a:schemeClr val="lt1"/>
                </a:solidFill>
              </a:rPr>
              <a:t>Data Summary</a:t>
            </a:r>
            <a:endParaRPr sz="2900" i="0" u="none" strike="noStrike" cap="none" dirty="0">
              <a:solidFill>
                <a:schemeClr val="lt1"/>
              </a:solidFill>
            </a:endParaRPr>
          </a:p>
          <a:p>
            <a:pPr marL="0" marR="0" lvl="0" indent="0" algn="l" rtl="0">
              <a:lnSpc>
                <a:spcPct val="100000"/>
              </a:lnSpc>
              <a:spcBef>
                <a:spcPts val="0"/>
              </a:spcBef>
              <a:spcAft>
                <a:spcPts val="0"/>
              </a:spcAft>
              <a:buClr>
                <a:srgbClr val="000000"/>
              </a:buClr>
              <a:buSzPts val="2800"/>
              <a:buFont typeface="Arial"/>
              <a:buNone/>
            </a:pPr>
            <a:r>
              <a:rPr lang="en-US" sz="2900" i="0" u="none" strike="noStrike" cap="none" dirty="0">
                <a:solidFill>
                  <a:schemeClr val="lt1"/>
                </a:solidFill>
              </a:rPr>
              <a:t>-Data Cleaning </a:t>
            </a:r>
            <a:endParaRPr sz="2900" i="0" u="none" strike="noStrike" cap="none" dirty="0">
              <a:solidFill>
                <a:schemeClr val="lt1"/>
              </a:solidFill>
            </a:endParaRPr>
          </a:p>
          <a:p>
            <a:pPr marL="0" lvl="0" indent="0" algn="l" rtl="0">
              <a:spcBef>
                <a:spcPts val="0"/>
              </a:spcBef>
              <a:spcAft>
                <a:spcPts val="0"/>
              </a:spcAft>
              <a:buNone/>
            </a:pPr>
            <a:r>
              <a:rPr lang="en-US" sz="2900" dirty="0">
                <a:solidFill>
                  <a:schemeClr val="lt1"/>
                </a:solidFill>
              </a:rPr>
              <a:t>-Defining problem statement </a:t>
            </a:r>
            <a:endParaRPr sz="2900" dirty="0">
              <a:solidFill>
                <a:schemeClr val="lt1"/>
              </a:solidFill>
            </a:endParaRPr>
          </a:p>
          <a:p>
            <a:pPr marL="0" lvl="0" indent="0" algn="l" rtl="0">
              <a:spcBef>
                <a:spcPts val="0"/>
              </a:spcBef>
              <a:spcAft>
                <a:spcPts val="0"/>
              </a:spcAft>
              <a:buNone/>
            </a:pPr>
            <a:r>
              <a:rPr lang="en-US" sz="2900" dirty="0">
                <a:solidFill>
                  <a:schemeClr val="lt1"/>
                </a:solidFill>
              </a:rPr>
              <a:t>-EDA </a:t>
            </a:r>
            <a:endParaRPr sz="2900" dirty="0">
              <a:solidFill>
                <a:schemeClr val="lt1"/>
              </a:solidFill>
            </a:endParaRPr>
          </a:p>
          <a:p>
            <a:pPr marL="0" lvl="0" indent="0" algn="l" rtl="0">
              <a:spcBef>
                <a:spcPts val="0"/>
              </a:spcBef>
              <a:spcAft>
                <a:spcPts val="0"/>
              </a:spcAft>
              <a:buNone/>
            </a:pPr>
            <a:r>
              <a:rPr lang="en-US" sz="2900" dirty="0">
                <a:solidFill>
                  <a:schemeClr val="lt1"/>
                </a:solidFill>
              </a:rPr>
              <a:t>-Feature Selection</a:t>
            </a:r>
            <a:endParaRPr sz="2900" dirty="0">
              <a:solidFill>
                <a:schemeClr val="lt1"/>
              </a:solidFill>
              <a:highlight>
                <a:schemeClr val="lt1"/>
              </a:highlight>
            </a:endParaRPr>
          </a:p>
          <a:p>
            <a:pPr marL="0" lvl="0" indent="0" algn="l" rtl="0">
              <a:spcBef>
                <a:spcPts val="0"/>
              </a:spcBef>
              <a:spcAft>
                <a:spcPts val="0"/>
              </a:spcAft>
              <a:buNone/>
            </a:pPr>
            <a:r>
              <a:rPr lang="en-US" sz="2900" dirty="0">
                <a:solidFill>
                  <a:schemeClr val="lt1"/>
                </a:solidFill>
              </a:rPr>
              <a:t>-Preparing dataset for modeling</a:t>
            </a:r>
            <a:endParaRPr sz="2900" dirty="0">
              <a:solidFill>
                <a:schemeClr val="lt1"/>
              </a:solidFill>
            </a:endParaRPr>
          </a:p>
          <a:p>
            <a:pPr marL="0" lvl="0" indent="0" algn="l" rtl="0">
              <a:spcBef>
                <a:spcPts val="0"/>
              </a:spcBef>
              <a:spcAft>
                <a:spcPts val="0"/>
              </a:spcAft>
              <a:buNone/>
            </a:pPr>
            <a:r>
              <a:rPr lang="en-US" sz="2900" dirty="0">
                <a:solidFill>
                  <a:schemeClr val="lt1"/>
                </a:solidFill>
              </a:rPr>
              <a:t>-Applying Model </a:t>
            </a:r>
            <a:endParaRPr sz="2900" dirty="0">
              <a:solidFill>
                <a:schemeClr val="lt1"/>
              </a:solidFill>
            </a:endParaRPr>
          </a:p>
          <a:p>
            <a:pPr marL="0" lvl="0" indent="0" algn="l" rtl="0">
              <a:spcBef>
                <a:spcPts val="0"/>
              </a:spcBef>
              <a:spcAft>
                <a:spcPts val="0"/>
              </a:spcAft>
              <a:buNone/>
            </a:pPr>
            <a:r>
              <a:rPr lang="en-US" sz="2900" dirty="0">
                <a:solidFill>
                  <a:schemeClr val="lt1"/>
                </a:solidFill>
              </a:rPr>
              <a:t>-Model validation and selection</a:t>
            </a:r>
            <a:endParaRPr sz="2900" dirty="0">
              <a:solidFill>
                <a:schemeClr val="lt1"/>
              </a:solidFill>
            </a:endParaRPr>
          </a:p>
          <a:p>
            <a:pPr marL="0" lvl="0" indent="0" algn="l" rtl="0">
              <a:spcBef>
                <a:spcPts val="0"/>
              </a:spcBef>
              <a:spcAft>
                <a:spcPts val="0"/>
              </a:spcAft>
              <a:buNone/>
            </a:pPr>
            <a:r>
              <a:rPr lang="en-US" sz="2900" dirty="0">
                <a:solidFill>
                  <a:schemeClr val="lt1"/>
                </a:solidFill>
              </a:rPr>
              <a:t>-Conclusion</a:t>
            </a:r>
            <a:endParaRPr sz="2900" dirty="0">
              <a:solidFill>
                <a:schemeClr val="lt1"/>
              </a:solidFill>
            </a:endParaRPr>
          </a:p>
          <a:p>
            <a:pPr marL="0" marR="0" lvl="0" indent="0" algn="l" rtl="0">
              <a:lnSpc>
                <a:spcPct val="100000"/>
              </a:lnSpc>
              <a:spcBef>
                <a:spcPts val="0"/>
              </a:spcBef>
              <a:spcAft>
                <a:spcPts val="0"/>
              </a:spcAft>
              <a:buClr>
                <a:srgbClr val="000000"/>
              </a:buClr>
              <a:buSzPts val="2800"/>
              <a:buFont typeface="Arial"/>
              <a:buNone/>
            </a:pPr>
            <a:endParaRPr sz="1400" i="0" u="none" strike="noStrike" cap="none"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9" name="Google Shape;159;gd1acd70c1c_0_513"/>
          <p:cNvSpPr txBox="1">
            <a:spLocks noGrp="1"/>
          </p:cNvSpPr>
          <p:nvPr>
            <p:ph idx="1"/>
          </p:nvPr>
        </p:nvSpPr>
        <p:spPr>
          <a:xfrm>
            <a:off x="838200" y="1825625"/>
            <a:ext cx="10515600" cy="479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 name="Google Shape;99;p2">
            <a:extLst>
              <a:ext uri="{FF2B5EF4-FFF2-40B4-BE49-F238E27FC236}">
                <a16:creationId xmlns:a16="http://schemas.microsoft.com/office/drawing/2014/main" id="{23773201-2569-4F44-A88A-DA2C502E9446}"/>
              </a:ext>
            </a:extLst>
          </p:cNvPr>
          <p:cNvPicPr preferRelativeResize="0"/>
          <p:nvPr/>
        </p:nvPicPr>
        <p:blipFill rotWithShape="1">
          <a:blip r:embed="rId3">
            <a:alphaModFix/>
          </a:blip>
          <a:srcRect t="7820" b="7820"/>
          <a:stretch/>
        </p:blipFill>
        <p:spPr>
          <a:xfrm>
            <a:off x="0" y="0"/>
            <a:ext cx="12192000" cy="6833261"/>
          </a:xfrm>
          <a:prstGeom prst="rect">
            <a:avLst/>
          </a:prstGeom>
          <a:noFill/>
          <a:ln>
            <a:noFill/>
          </a:ln>
        </p:spPr>
      </p:pic>
      <p:sp>
        <p:nvSpPr>
          <p:cNvPr id="8" name="TextBox 7">
            <a:extLst>
              <a:ext uri="{FF2B5EF4-FFF2-40B4-BE49-F238E27FC236}">
                <a16:creationId xmlns:a16="http://schemas.microsoft.com/office/drawing/2014/main" id="{982BD2F6-DEFA-450A-9964-BFE7886C82CF}"/>
              </a:ext>
            </a:extLst>
          </p:cNvPr>
          <p:cNvSpPr txBox="1"/>
          <p:nvPr/>
        </p:nvSpPr>
        <p:spPr>
          <a:xfrm>
            <a:off x="308344" y="241075"/>
            <a:ext cx="8891477" cy="584775"/>
          </a:xfrm>
          <a:prstGeom prst="rect">
            <a:avLst/>
          </a:prstGeom>
          <a:noFill/>
        </p:spPr>
        <p:txBody>
          <a:bodyPr wrap="square">
            <a:spAutoFit/>
          </a:bodyPr>
          <a:lstStyle/>
          <a:p>
            <a:r>
              <a:rPr lang="en-US" sz="3200" b="1" dirty="0">
                <a:solidFill>
                  <a:schemeClr val="bg1"/>
                </a:solidFill>
              </a:rPr>
              <a:t>Scatter plot of test and predicted values</a:t>
            </a:r>
            <a:endParaRPr lang="en-IN" sz="3200" b="1" dirty="0">
              <a:solidFill>
                <a:schemeClr val="bg1"/>
              </a:solidFill>
            </a:endParaRPr>
          </a:p>
        </p:txBody>
      </p:sp>
      <p:sp>
        <p:nvSpPr>
          <p:cNvPr id="6" name="Google Shape;199;gd1acd70c1c_0_562">
            <a:extLst>
              <a:ext uri="{FF2B5EF4-FFF2-40B4-BE49-F238E27FC236}">
                <a16:creationId xmlns:a16="http://schemas.microsoft.com/office/drawing/2014/main" id="{B6B1DAC4-D2E6-430E-B5DE-07ADF80673C4}"/>
              </a:ext>
            </a:extLst>
          </p:cNvPr>
          <p:cNvSpPr txBox="1">
            <a:spLocks/>
          </p:cNvSpPr>
          <p:nvPr/>
        </p:nvSpPr>
        <p:spPr>
          <a:xfrm>
            <a:off x="223284" y="1690688"/>
            <a:ext cx="11130516" cy="4486275"/>
          </a:xfrm>
          <a:prstGeom prst="rect">
            <a:avLst/>
          </a:prstGeom>
        </p:spPr>
        <p:txBody>
          <a:bodyPr spcFirstLastPara="1" vert="horz" wrap="square" lIns="91425" tIns="45700" rIns="91425" bIns="45700" rtlCol="0" anchor="t"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spcBef>
                <a:spcPts val="0"/>
              </a:spcBef>
              <a:buFont typeface="Arial" panose="020B0604020202020204" pitchFamily="34" charset="0"/>
              <a:buNone/>
            </a:pPr>
            <a:r>
              <a:rPr lang="en-US" sz="2200" b="1" dirty="0" err="1">
                <a:solidFill>
                  <a:srgbClr val="CC0000"/>
                </a:solidFill>
              </a:rPr>
              <a:t>XGboost</a:t>
            </a:r>
            <a:r>
              <a:rPr lang="en-US" sz="2200" b="1" dirty="0">
                <a:solidFill>
                  <a:srgbClr val="CC0000"/>
                </a:solidFill>
              </a:rPr>
              <a:t> regressor:</a:t>
            </a:r>
          </a:p>
          <a:p>
            <a:pPr marL="0" indent="0" algn="just">
              <a:lnSpc>
                <a:spcPct val="115000"/>
              </a:lnSpc>
              <a:spcBef>
                <a:spcPts val="0"/>
              </a:spcBef>
              <a:buFont typeface="Arial" panose="020B0604020202020204" pitchFamily="34" charset="0"/>
              <a:buNone/>
            </a:pPr>
            <a:r>
              <a:rPr lang="en-US" sz="2200" dirty="0">
                <a:solidFill>
                  <a:schemeClr val="bg1"/>
                </a:solidFill>
              </a:rPr>
              <a:t>We used different types of regression algorithms</a:t>
            </a:r>
          </a:p>
          <a:p>
            <a:pPr marL="0" indent="0" algn="just">
              <a:lnSpc>
                <a:spcPct val="115000"/>
              </a:lnSpc>
              <a:spcBef>
                <a:spcPts val="0"/>
              </a:spcBef>
              <a:buFont typeface="Arial" panose="020B0604020202020204" pitchFamily="34" charset="0"/>
              <a:buNone/>
            </a:pPr>
            <a:r>
              <a:rPr lang="en-US" sz="2200" dirty="0">
                <a:solidFill>
                  <a:schemeClr val="bg1"/>
                </a:solidFill>
              </a:rPr>
              <a:t> to train our model like Linear Regression, </a:t>
            </a:r>
          </a:p>
          <a:p>
            <a:pPr marL="0" indent="0" algn="just">
              <a:lnSpc>
                <a:spcPct val="115000"/>
              </a:lnSpc>
              <a:spcBef>
                <a:spcPts val="0"/>
              </a:spcBef>
              <a:buFont typeface="Arial" panose="020B0604020202020204" pitchFamily="34" charset="0"/>
              <a:buNone/>
            </a:pPr>
            <a:r>
              <a:rPr lang="en-US" sz="2200" dirty="0">
                <a:solidFill>
                  <a:schemeClr val="bg1"/>
                </a:solidFill>
              </a:rPr>
              <a:t>Regularized linear regression (Ridge and Lasso), </a:t>
            </a:r>
          </a:p>
          <a:p>
            <a:pPr marL="0" indent="0" algn="just">
              <a:lnSpc>
                <a:spcPct val="115000"/>
              </a:lnSpc>
              <a:spcBef>
                <a:spcPts val="0"/>
              </a:spcBef>
              <a:buFont typeface="Arial" panose="020B0604020202020204" pitchFamily="34" charset="0"/>
              <a:buNone/>
            </a:pPr>
            <a:r>
              <a:rPr lang="en-US" sz="2200" dirty="0">
                <a:solidFill>
                  <a:schemeClr val="bg1"/>
                </a:solidFill>
              </a:rPr>
              <a:t>GBM, Random Forest Regressor, </a:t>
            </a:r>
            <a:r>
              <a:rPr lang="en-US" sz="2200" dirty="0" err="1">
                <a:solidFill>
                  <a:schemeClr val="bg1"/>
                </a:solidFill>
              </a:rPr>
              <a:t>XGboost</a:t>
            </a:r>
            <a:r>
              <a:rPr lang="en-US" sz="2200" dirty="0">
                <a:solidFill>
                  <a:schemeClr val="bg1"/>
                </a:solidFill>
              </a:rPr>
              <a:t> regressor.</a:t>
            </a:r>
          </a:p>
          <a:p>
            <a:pPr marL="0" indent="0" algn="just">
              <a:lnSpc>
                <a:spcPct val="115000"/>
              </a:lnSpc>
              <a:spcBef>
                <a:spcPts val="0"/>
              </a:spcBef>
              <a:buFont typeface="Arial" panose="020B0604020202020204" pitchFamily="34" charset="0"/>
              <a:buNone/>
            </a:pPr>
            <a:r>
              <a:rPr lang="en-US" sz="2200" dirty="0">
                <a:solidFill>
                  <a:schemeClr val="bg1"/>
                </a:solidFill>
              </a:rPr>
              <a:t>And also we tuned the parameters of Random forest</a:t>
            </a:r>
          </a:p>
          <a:p>
            <a:pPr marL="0" indent="0" algn="just">
              <a:lnSpc>
                <a:spcPct val="115000"/>
              </a:lnSpc>
              <a:spcBef>
                <a:spcPts val="0"/>
              </a:spcBef>
              <a:buFont typeface="Arial" panose="020B0604020202020204" pitchFamily="34" charset="0"/>
              <a:buNone/>
            </a:pPr>
            <a:r>
              <a:rPr lang="en-US" sz="2200" dirty="0">
                <a:solidFill>
                  <a:schemeClr val="bg1"/>
                </a:solidFill>
              </a:rPr>
              <a:t>regressor and </a:t>
            </a:r>
            <a:r>
              <a:rPr lang="en-US" sz="2200" dirty="0" err="1">
                <a:solidFill>
                  <a:schemeClr val="bg1"/>
                </a:solidFill>
              </a:rPr>
              <a:t>XGboost</a:t>
            </a:r>
            <a:r>
              <a:rPr lang="en-US" sz="2200" dirty="0">
                <a:solidFill>
                  <a:schemeClr val="bg1"/>
                </a:solidFill>
              </a:rPr>
              <a:t> regressor and also found the</a:t>
            </a:r>
          </a:p>
          <a:p>
            <a:pPr marL="0" indent="0" algn="just">
              <a:lnSpc>
                <a:spcPct val="115000"/>
              </a:lnSpc>
              <a:spcBef>
                <a:spcPts val="0"/>
              </a:spcBef>
              <a:buFont typeface="Arial" panose="020B0604020202020204" pitchFamily="34" charset="0"/>
              <a:buNone/>
            </a:pPr>
            <a:r>
              <a:rPr lang="en-US" sz="2200" dirty="0">
                <a:solidFill>
                  <a:schemeClr val="bg1"/>
                </a:solidFill>
              </a:rPr>
              <a:t>important features for training the model . Out of them</a:t>
            </a:r>
          </a:p>
          <a:p>
            <a:pPr marL="0" indent="0" algn="just">
              <a:lnSpc>
                <a:spcPct val="115000"/>
              </a:lnSpc>
              <a:spcBef>
                <a:spcPts val="0"/>
              </a:spcBef>
              <a:buFont typeface="Arial" panose="020B0604020202020204" pitchFamily="34" charset="0"/>
              <a:buNone/>
            </a:pPr>
            <a:r>
              <a:rPr lang="en-US" sz="2200" dirty="0" err="1">
                <a:solidFill>
                  <a:schemeClr val="bg1"/>
                </a:solidFill>
              </a:rPr>
              <a:t>XGboost</a:t>
            </a:r>
            <a:r>
              <a:rPr lang="en-US" sz="2200" dirty="0">
                <a:solidFill>
                  <a:schemeClr val="bg1"/>
                </a:solidFill>
              </a:rPr>
              <a:t> with tuned hyperparameters gave the best </a:t>
            </a:r>
          </a:p>
          <a:p>
            <a:pPr marL="0" indent="0" algn="just">
              <a:lnSpc>
                <a:spcPct val="115000"/>
              </a:lnSpc>
              <a:spcBef>
                <a:spcPts val="0"/>
              </a:spcBef>
              <a:buFont typeface="Arial" panose="020B0604020202020204" pitchFamily="34" charset="0"/>
              <a:buNone/>
            </a:pPr>
            <a:r>
              <a:rPr lang="en-US" sz="2200" dirty="0">
                <a:solidFill>
                  <a:schemeClr val="bg1"/>
                </a:solidFill>
              </a:rPr>
              <a:t>result.</a:t>
            </a:r>
          </a:p>
          <a:p>
            <a:pPr marL="0" indent="0" algn="just">
              <a:lnSpc>
                <a:spcPct val="115000"/>
              </a:lnSpc>
              <a:spcBef>
                <a:spcPts val="0"/>
              </a:spcBef>
              <a:buFont typeface="Arial" panose="020B0604020202020204" pitchFamily="34" charset="0"/>
              <a:buNone/>
            </a:pPr>
            <a:endParaRPr lang="en-US" sz="2200" dirty="0">
              <a:solidFill>
                <a:schemeClr val="bg1"/>
              </a:solidFill>
            </a:endParaRPr>
          </a:p>
          <a:p>
            <a:pPr marL="0" indent="0" algn="just">
              <a:lnSpc>
                <a:spcPct val="115000"/>
              </a:lnSpc>
              <a:spcBef>
                <a:spcPts val="0"/>
              </a:spcBef>
              <a:buFont typeface="Arial" panose="020B0604020202020204" pitchFamily="34" charset="0"/>
              <a:buNone/>
            </a:pPr>
            <a:endParaRPr lang="en-US" sz="2200" dirty="0">
              <a:solidFill>
                <a:schemeClr val="bg1"/>
              </a:solidFill>
            </a:endParaRPr>
          </a:p>
          <a:p>
            <a:pPr marL="0" indent="0" algn="just">
              <a:lnSpc>
                <a:spcPct val="115000"/>
              </a:lnSpc>
              <a:spcBef>
                <a:spcPts val="0"/>
              </a:spcBef>
              <a:buFont typeface="Arial" panose="020B0604020202020204" pitchFamily="34" charset="0"/>
              <a:buNone/>
            </a:pPr>
            <a:endParaRPr lang="en-US" sz="2200" dirty="0">
              <a:solidFill>
                <a:schemeClr val="bg1"/>
              </a:solidFill>
            </a:endParaRPr>
          </a:p>
          <a:p>
            <a:pPr marL="0" indent="0" algn="just">
              <a:lnSpc>
                <a:spcPct val="115000"/>
              </a:lnSpc>
              <a:spcBef>
                <a:spcPts val="0"/>
              </a:spcBef>
              <a:buFont typeface="Arial" panose="020B0604020202020204" pitchFamily="34" charset="0"/>
              <a:buNone/>
            </a:pPr>
            <a:r>
              <a:rPr lang="en-US" sz="2200" dirty="0" err="1">
                <a:solidFill>
                  <a:schemeClr val="bg1"/>
                </a:solidFill>
              </a:rPr>
              <a:t>XGBoost</a:t>
            </a:r>
            <a:r>
              <a:rPr lang="en-US" sz="2200" dirty="0">
                <a:solidFill>
                  <a:schemeClr val="bg1"/>
                </a:solidFill>
              </a:rPr>
              <a:t> expects to have the base learners which are uniformly bad at the remainder so that when all the predictions are combined, bad predictions cancels out and better one sums up to form final good predictions.</a:t>
            </a:r>
            <a:endParaRPr lang="en-US" sz="2200" b="1" dirty="0">
              <a:solidFill>
                <a:schemeClr val="bg1"/>
              </a:solidFill>
            </a:endParaRPr>
          </a:p>
          <a:p>
            <a:pPr marL="0" indent="0" algn="just">
              <a:lnSpc>
                <a:spcPct val="115000"/>
              </a:lnSpc>
              <a:spcBef>
                <a:spcPts val="0"/>
              </a:spcBef>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576EF7D2-B13D-44CB-9F6D-9BFADCE05376}"/>
              </a:ext>
            </a:extLst>
          </p:cNvPr>
          <p:cNvPicPr>
            <a:picLocks noChangeAspect="1"/>
          </p:cNvPicPr>
          <p:nvPr/>
        </p:nvPicPr>
        <p:blipFill>
          <a:blip r:embed="rId4"/>
          <a:stretch>
            <a:fillRect/>
          </a:stretch>
        </p:blipFill>
        <p:spPr>
          <a:xfrm>
            <a:off x="6611900" y="1636303"/>
            <a:ext cx="4880123" cy="3392527"/>
          </a:xfrm>
          <a:prstGeom prst="rect">
            <a:avLst/>
          </a:prstGeom>
        </p:spPr>
      </p:pic>
    </p:spTree>
    <p:extLst>
      <p:ext uri="{BB962C8B-B14F-4D97-AF65-F5344CB8AC3E}">
        <p14:creationId xmlns:p14="http://schemas.microsoft.com/office/powerpoint/2010/main" val="4148859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6" name="Google Shape;206;gd1acd70c1c_0_567"/>
          <p:cNvSpPr txBox="1">
            <a:spLocks noGrp="1"/>
          </p:cNvSpPr>
          <p:nvPr>
            <p:ph idx="1"/>
          </p:nvPr>
        </p:nvSpPr>
        <p:spPr>
          <a:xfrm>
            <a:off x="637953" y="1116419"/>
            <a:ext cx="10715847" cy="5060544"/>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2200" b="1" dirty="0">
                <a:solidFill>
                  <a:schemeClr val="bg1"/>
                </a:solidFill>
              </a:rPr>
              <a:t>Starting with loading the data so far we have done EDA , null values treatment, encoding of categorical columns, feature selection and then model building.</a:t>
            </a:r>
            <a:endParaRPr sz="2200" b="1" dirty="0">
              <a:solidFill>
                <a:schemeClr val="bg1"/>
              </a:solidFill>
            </a:endParaRPr>
          </a:p>
          <a:p>
            <a:pPr marL="0" lvl="0" indent="0" algn="just" rtl="0">
              <a:lnSpc>
                <a:spcPct val="115000"/>
              </a:lnSpc>
              <a:spcBef>
                <a:spcPts val="0"/>
              </a:spcBef>
              <a:spcAft>
                <a:spcPts val="0"/>
              </a:spcAft>
              <a:buNone/>
            </a:pPr>
            <a:r>
              <a:rPr lang="en-US" sz="2200" b="1" dirty="0">
                <a:solidFill>
                  <a:schemeClr val="bg1"/>
                </a:solidFill>
              </a:rPr>
              <a:t>We used different types of regression algorithms to train our model like Linear Regression, Regularized linear regression (Ridge and Lasso), GBM, Random Forest Regressor, </a:t>
            </a:r>
            <a:r>
              <a:rPr lang="en-US" sz="2200" b="1" dirty="0" err="1">
                <a:solidFill>
                  <a:schemeClr val="bg1"/>
                </a:solidFill>
              </a:rPr>
              <a:t>XGboost</a:t>
            </a:r>
            <a:r>
              <a:rPr lang="en-US" sz="2200" b="1" dirty="0">
                <a:solidFill>
                  <a:schemeClr val="bg1"/>
                </a:solidFill>
              </a:rPr>
              <a:t> regressor. And also we tuned the parameters of Random forest regressor and </a:t>
            </a:r>
            <a:r>
              <a:rPr lang="en-US" sz="2200" b="1" dirty="0" err="1">
                <a:solidFill>
                  <a:schemeClr val="bg1"/>
                </a:solidFill>
              </a:rPr>
              <a:t>XGboost</a:t>
            </a:r>
            <a:r>
              <a:rPr lang="en-US" sz="2200" b="1" dirty="0">
                <a:solidFill>
                  <a:schemeClr val="bg1"/>
                </a:solidFill>
              </a:rPr>
              <a:t> regressor and also found the important features for training the model. Out of them </a:t>
            </a:r>
            <a:r>
              <a:rPr lang="en-US" sz="2200" b="1" dirty="0" err="1">
                <a:solidFill>
                  <a:schemeClr val="bg1"/>
                </a:solidFill>
              </a:rPr>
              <a:t>XGboost</a:t>
            </a:r>
            <a:r>
              <a:rPr lang="en-US" sz="2200" b="1" dirty="0">
                <a:solidFill>
                  <a:schemeClr val="bg1"/>
                </a:solidFill>
              </a:rPr>
              <a:t> with tuned hyperparameters gave the best result.</a:t>
            </a:r>
            <a:endParaRPr sz="2200" b="1" dirty="0">
              <a:solidFill>
                <a:schemeClr val="bg1"/>
              </a:solidFill>
            </a:endParaRPr>
          </a:p>
          <a:p>
            <a:pPr marL="0" lvl="0" indent="0" algn="just" rtl="0">
              <a:lnSpc>
                <a:spcPct val="115000"/>
              </a:lnSpc>
              <a:spcBef>
                <a:spcPts val="0"/>
              </a:spcBef>
              <a:spcAft>
                <a:spcPts val="0"/>
              </a:spcAft>
              <a:buNone/>
            </a:pPr>
            <a:r>
              <a:rPr lang="en-US" sz="2200" b="1" dirty="0">
                <a:solidFill>
                  <a:schemeClr val="bg1"/>
                </a:solidFill>
              </a:rPr>
              <a:t>So the accuracy of our best model is 84% which can be said to be good for this large dataset. . This performance could be due to various reasons like  no proper pattern of data, too much </a:t>
            </a:r>
            <a:r>
              <a:rPr lang="en-US" sz="2200" b="1" dirty="0" err="1">
                <a:solidFill>
                  <a:schemeClr val="bg1"/>
                </a:solidFill>
              </a:rPr>
              <a:t>data,and</a:t>
            </a:r>
            <a:r>
              <a:rPr lang="en-US" sz="2200" b="1" dirty="0">
                <a:solidFill>
                  <a:schemeClr val="bg1"/>
                </a:solidFill>
              </a:rPr>
              <a:t>  not enough relevant features.</a:t>
            </a:r>
            <a:endParaRPr sz="2200" b="1" dirty="0">
              <a:solidFill>
                <a:schemeClr val="bg1"/>
              </a:solidFill>
            </a:endParaRPr>
          </a:p>
        </p:txBody>
      </p:sp>
      <p:sp>
        <p:nvSpPr>
          <p:cNvPr id="5" name="TextBox 4">
            <a:extLst>
              <a:ext uri="{FF2B5EF4-FFF2-40B4-BE49-F238E27FC236}">
                <a16:creationId xmlns:a16="http://schemas.microsoft.com/office/drawing/2014/main" id="{B2890250-D42D-4C10-AF70-131E006D2138}"/>
              </a:ext>
            </a:extLst>
          </p:cNvPr>
          <p:cNvSpPr txBox="1"/>
          <p:nvPr/>
        </p:nvSpPr>
        <p:spPr>
          <a:xfrm>
            <a:off x="510363" y="311705"/>
            <a:ext cx="8912742" cy="584775"/>
          </a:xfrm>
          <a:prstGeom prst="rect">
            <a:avLst/>
          </a:prstGeom>
          <a:noFill/>
        </p:spPr>
        <p:txBody>
          <a:bodyPr wrap="square">
            <a:spAutoFit/>
          </a:bodyPr>
          <a:lstStyle/>
          <a:p>
            <a:r>
              <a:rPr lang="en-US" sz="3200" b="1" dirty="0">
                <a:solidFill>
                  <a:schemeClr val="bg1"/>
                </a:solidFill>
              </a:rPr>
              <a:t>Conclusion</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gd1acd70c1c_0_639"/>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12" name="Google Shape;212;gd1acd70c1c_0_639"/>
          <p:cNvPicPr preferRelativeResize="0"/>
          <p:nvPr/>
        </p:nvPicPr>
        <p:blipFill>
          <a:blip r:embed="rId4">
            <a:alphaModFix/>
          </a:blip>
          <a:stretch>
            <a:fillRect/>
          </a:stretch>
        </p:blipFill>
        <p:spPr>
          <a:xfrm rot="-200624">
            <a:off x="1646947" y="2451611"/>
            <a:ext cx="7918330" cy="37432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3"/>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6" name="Google Shape;106;p3"/>
          <p:cNvPicPr preferRelativeResize="0"/>
          <p:nvPr/>
        </p:nvPicPr>
        <p:blipFill>
          <a:blip r:embed="rId3">
            <a:alphaModFix amt="68000"/>
          </a:blip>
          <a:stretch>
            <a:fillRect/>
          </a:stretch>
        </p:blipFill>
        <p:spPr>
          <a:xfrm>
            <a:off x="10" y="-949728"/>
            <a:ext cx="12191979" cy="8117826"/>
          </a:xfrm>
          <a:prstGeom prst="rect">
            <a:avLst/>
          </a:prstGeom>
          <a:noFill/>
          <a:ln>
            <a:noFill/>
          </a:ln>
          <a:effectLst>
            <a:outerShdw blurRad="57150" dist="47625" dir="5160000" algn="bl" rotWithShape="0">
              <a:srgbClr val="000000">
                <a:alpha val="39000"/>
              </a:srgbClr>
            </a:outerShdw>
          </a:effectLst>
        </p:spPr>
      </p:pic>
      <p:sp>
        <p:nvSpPr>
          <p:cNvPr id="107" name="Google Shape;107;p3"/>
          <p:cNvSpPr/>
          <p:nvPr/>
        </p:nvSpPr>
        <p:spPr>
          <a:xfrm>
            <a:off x="235450" y="10803"/>
            <a:ext cx="6694588" cy="1132997"/>
          </a:xfrm>
          <a:prstGeom prst="rect">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i="0" u="none" strike="noStrike" cap="none">
                <a:solidFill>
                  <a:srgbClr val="212121"/>
                </a:solidFill>
                <a:latin typeface="Roboto"/>
                <a:ea typeface="Roboto"/>
                <a:cs typeface="Roboto"/>
                <a:sym typeface="Roboto"/>
              </a:rPr>
              <a:t>Data Summary/Data Cleaning</a:t>
            </a:r>
            <a:r>
              <a:rPr lang="en-US" sz="3200" b="0" i="0" u="none" strike="noStrike" cap="none">
                <a:solidFill>
                  <a:srgbClr val="FFF2CC"/>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235460" y="2068053"/>
            <a:ext cx="1930200" cy="1313700"/>
          </a:xfrm>
          <a:prstGeom prst="rect">
            <a:avLst/>
          </a:prstGeom>
          <a:solidFill>
            <a:srgbClr val="FFD96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Shape of data</a:t>
            </a:r>
            <a:endParaRPr sz="14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Rows-</a:t>
            </a:r>
            <a:r>
              <a:rPr lang="en-US" sz="1800">
                <a:latin typeface="Roboto"/>
                <a:ea typeface="Roboto"/>
                <a:cs typeface="Roboto"/>
                <a:sym typeface="Roboto"/>
              </a:rPr>
              <a:t>51645</a:t>
            </a:r>
            <a:r>
              <a:rPr lang="en-US" sz="1800" i="0" u="none" strike="noStrike" cap="none">
                <a:latin typeface="Roboto"/>
                <a:ea typeface="Roboto"/>
                <a:cs typeface="Roboto"/>
                <a:sym typeface="Roboto"/>
              </a:rPr>
              <a:t>, columns-</a:t>
            </a:r>
            <a:r>
              <a:rPr lang="en-US" sz="1800">
                <a:latin typeface="Roboto"/>
                <a:ea typeface="Roboto"/>
                <a:cs typeface="Roboto"/>
                <a:sym typeface="Roboto"/>
              </a:rPr>
              <a:t>10</a:t>
            </a:r>
            <a:endParaRPr sz="1800" i="0" u="none" strike="noStrike" cap="none">
              <a:latin typeface="Roboto"/>
              <a:ea typeface="Roboto"/>
              <a:cs typeface="Roboto"/>
              <a:sym typeface="Roboto"/>
            </a:endParaRPr>
          </a:p>
        </p:txBody>
      </p:sp>
      <p:sp>
        <p:nvSpPr>
          <p:cNvPr id="109" name="Google Shape;109;p3"/>
          <p:cNvSpPr/>
          <p:nvPr/>
        </p:nvSpPr>
        <p:spPr>
          <a:xfrm>
            <a:off x="235450" y="5639100"/>
            <a:ext cx="2388600" cy="977700"/>
          </a:xfrm>
          <a:prstGeom prst="rect">
            <a:avLst/>
          </a:prstGeom>
          <a:solidFill>
            <a:srgbClr val="FFD96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Dataset</a:t>
            </a:r>
            <a:endParaRPr sz="14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Fully cleaned data</a:t>
            </a:r>
            <a:endParaRPr sz="14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2CC"/>
              </a:solidFill>
              <a:latin typeface="Times New Roman"/>
              <a:ea typeface="Times New Roman"/>
              <a:cs typeface="Times New Roman"/>
              <a:sym typeface="Times New Roman"/>
            </a:endParaRPr>
          </a:p>
        </p:txBody>
      </p:sp>
      <p:sp>
        <p:nvSpPr>
          <p:cNvPr id="110" name="Google Shape;110;p3"/>
          <p:cNvSpPr/>
          <p:nvPr/>
        </p:nvSpPr>
        <p:spPr>
          <a:xfrm>
            <a:off x="235450" y="3603125"/>
            <a:ext cx="2908800" cy="1875300"/>
          </a:xfrm>
          <a:prstGeom prst="rect">
            <a:avLst/>
          </a:prstGeom>
          <a:solidFill>
            <a:srgbClr val="FFD96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Drop</a:t>
            </a:r>
            <a:r>
              <a:rPr lang="en-US" sz="1800">
                <a:latin typeface="Roboto"/>
                <a:ea typeface="Roboto"/>
                <a:cs typeface="Roboto"/>
                <a:sym typeface="Roboto"/>
              </a:rPr>
              <a:t>_column</a:t>
            </a:r>
            <a:endParaRPr sz="18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r>
              <a:rPr lang="en-US" sz="1800" i="0" u="none" strike="noStrike" cap="none">
                <a:latin typeface="Roboto"/>
                <a:ea typeface="Roboto"/>
                <a:cs typeface="Roboto"/>
                <a:sym typeface="Roboto"/>
              </a:rPr>
              <a:t>droping th</a:t>
            </a:r>
            <a:r>
              <a:rPr lang="en-US" sz="1800">
                <a:latin typeface="Roboto"/>
                <a:ea typeface="Roboto"/>
                <a:cs typeface="Roboto"/>
                <a:sym typeface="Roboto"/>
              </a:rPr>
              <a:t>e unwanted columns or the column containing constant value.</a:t>
            </a:r>
            <a:endParaRPr sz="1400" i="0" u="none" strike="noStrike" cap="none">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2CC"/>
              </a:solidFill>
              <a:latin typeface="Times New Roman"/>
              <a:ea typeface="Times New Roman"/>
              <a:cs typeface="Times New Roman"/>
              <a:sym typeface="Times New Roman"/>
            </a:endParaRPr>
          </a:p>
        </p:txBody>
      </p:sp>
      <p:sp>
        <p:nvSpPr>
          <p:cNvPr id="111" name="Google Shape;111;p3"/>
          <p:cNvSpPr txBox="1"/>
          <p:nvPr/>
        </p:nvSpPr>
        <p:spPr>
          <a:xfrm>
            <a:off x="409225" y="1385000"/>
            <a:ext cx="8217000" cy="467790"/>
          </a:xfrm>
          <a:prstGeom prst="rect">
            <a:avLst/>
          </a:prstGeom>
          <a:solidFill>
            <a:srgbClr val="FFD966"/>
          </a:solid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1"/>
              </a:buClr>
              <a:buSzPts val="1800"/>
              <a:buChar char="●"/>
            </a:pPr>
            <a:r>
              <a:rPr lang="en-US" sz="1600" b="1" u="sng" dirty="0">
                <a:latin typeface="Montserrat Medium"/>
                <a:ea typeface="Montserrat Medium"/>
                <a:cs typeface="Montserrat Medium"/>
                <a:sym typeface="Montserrat Medium"/>
                <a:hlinkClick r:id="rId4"/>
              </a:rPr>
              <a:t>Data processing</a:t>
            </a:r>
            <a:r>
              <a:rPr lang="en-US" sz="1600" dirty="0">
                <a:latin typeface="Montserrat Medium"/>
                <a:ea typeface="Montserrat Medium"/>
                <a:cs typeface="Montserrat Medium"/>
                <a:sym typeface="Montserrat Medium"/>
              </a:rPr>
              <a:t>-In this first part we’ve removed unnecessary features</a:t>
            </a:r>
            <a:r>
              <a:rPr lang="en-US" sz="1600" dirty="0">
                <a:solidFill>
                  <a:schemeClr val="lt1"/>
                </a:solidFill>
                <a:latin typeface="Montserrat Medium"/>
                <a:ea typeface="Montserrat Medium"/>
                <a:cs typeface="Montserrat Medium"/>
                <a:sym typeface="Montserrat Medium"/>
              </a:rPr>
              <a:t>. </a:t>
            </a:r>
            <a:endParaRPr dirty="0">
              <a:solidFill>
                <a:schemeClr val="lt1"/>
              </a:solidFill>
              <a:latin typeface="Calibri"/>
              <a:ea typeface="Calibri"/>
              <a:cs typeface="Calibri"/>
              <a:sym typeface="Calibri"/>
            </a:endParaRPr>
          </a:p>
        </p:txBody>
      </p:sp>
      <p:sp>
        <p:nvSpPr>
          <p:cNvPr id="9" name="Google Shape;112;p3">
            <a:extLst>
              <a:ext uri="{FF2B5EF4-FFF2-40B4-BE49-F238E27FC236}">
                <a16:creationId xmlns:a16="http://schemas.microsoft.com/office/drawing/2014/main" id="{BFD9FD65-418D-4975-AEAA-EB6E25D4B0E3}"/>
              </a:ext>
            </a:extLst>
          </p:cNvPr>
          <p:cNvSpPr txBox="1"/>
          <p:nvPr/>
        </p:nvSpPr>
        <p:spPr>
          <a:xfrm>
            <a:off x="3991575" y="2467625"/>
            <a:ext cx="2116200" cy="1261854"/>
          </a:xfrm>
          <a:prstGeom prst="rect">
            <a:avLst/>
          </a:prstGeom>
          <a:solidFill>
            <a:srgbClr val="FFD96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Roboto"/>
                <a:ea typeface="Roboto"/>
                <a:cs typeface="Roboto"/>
                <a:sym typeface="Roboto"/>
              </a:rPr>
              <a:t>Numerical features:</a:t>
            </a:r>
            <a:endParaRPr sz="1600" b="1" dirty="0">
              <a:latin typeface="Roboto"/>
              <a:ea typeface="Roboto"/>
              <a:cs typeface="Roboto"/>
              <a:sym typeface="Roboto"/>
            </a:endParaRPr>
          </a:p>
          <a:p>
            <a:pPr marL="0" lvl="0" indent="0" algn="l" rtl="0">
              <a:spcBef>
                <a:spcPts val="0"/>
              </a:spcBef>
              <a:spcAft>
                <a:spcPts val="0"/>
              </a:spcAft>
              <a:buNone/>
            </a:pPr>
            <a:r>
              <a:rPr lang="en-US" dirty="0">
                <a:solidFill>
                  <a:srgbClr val="212121"/>
                </a:solidFill>
                <a:latin typeface="Roboto"/>
                <a:ea typeface="Roboto"/>
                <a:cs typeface="Roboto"/>
                <a:sym typeface="Roboto"/>
              </a:rPr>
              <a:t>ride_id',</a:t>
            </a:r>
            <a:endParaRPr dirty="0">
              <a:solidFill>
                <a:srgbClr val="212121"/>
              </a:solidFill>
              <a:latin typeface="Roboto"/>
              <a:ea typeface="Roboto"/>
              <a:cs typeface="Roboto"/>
              <a:sym typeface="Roboto"/>
            </a:endParaRPr>
          </a:p>
          <a:p>
            <a:pPr marL="0" lvl="0" indent="0" algn="l" rtl="0">
              <a:spcBef>
                <a:spcPts val="0"/>
              </a:spcBef>
              <a:spcAft>
                <a:spcPts val="0"/>
              </a:spcAft>
              <a:buNone/>
            </a:pPr>
            <a:endParaRPr dirty="0">
              <a:solidFill>
                <a:srgbClr val="212121"/>
              </a:solidFill>
              <a:latin typeface="Roboto"/>
              <a:ea typeface="Roboto"/>
              <a:cs typeface="Roboto"/>
              <a:sym typeface="Roboto"/>
            </a:endParaRPr>
          </a:p>
          <a:p>
            <a:pPr marL="0" lvl="0" indent="0" algn="l" rtl="0">
              <a:spcBef>
                <a:spcPts val="0"/>
              </a:spcBef>
              <a:spcAft>
                <a:spcPts val="0"/>
              </a:spcAft>
              <a:buNone/>
            </a:pPr>
            <a:r>
              <a:rPr lang="en-US" dirty="0">
                <a:solidFill>
                  <a:srgbClr val="212121"/>
                </a:solidFill>
                <a:latin typeface="Roboto"/>
                <a:ea typeface="Roboto"/>
                <a:cs typeface="Roboto"/>
                <a:sym typeface="Roboto"/>
              </a:rPr>
              <a:t>‘max capacity'</a:t>
            </a:r>
            <a:endParaRPr dirty="0">
              <a:latin typeface="Roboto"/>
              <a:ea typeface="Roboto"/>
              <a:cs typeface="Roboto"/>
              <a:sym typeface="Roboto"/>
            </a:endParaRPr>
          </a:p>
        </p:txBody>
      </p:sp>
      <p:sp>
        <p:nvSpPr>
          <p:cNvPr id="10" name="Google Shape;113;p3">
            <a:extLst>
              <a:ext uri="{FF2B5EF4-FFF2-40B4-BE49-F238E27FC236}">
                <a16:creationId xmlns:a16="http://schemas.microsoft.com/office/drawing/2014/main" id="{B1833402-989D-4D9C-9E4A-BE8A83989F8B}"/>
              </a:ext>
            </a:extLst>
          </p:cNvPr>
          <p:cNvSpPr txBox="1"/>
          <p:nvPr/>
        </p:nvSpPr>
        <p:spPr>
          <a:xfrm>
            <a:off x="6308826" y="2332450"/>
            <a:ext cx="2116200" cy="4094937"/>
          </a:xfrm>
          <a:prstGeom prst="rect">
            <a:avLst/>
          </a:prstGeom>
          <a:solidFill>
            <a:srgbClr val="FFD96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Roboto"/>
                <a:ea typeface="Roboto"/>
                <a:cs typeface="Roboto"/>
                <a:sym typeface="Roboto"/>
              </a:rPr>
              <a:t>Categorical features</a:t>
            </a:r>
            <a:r>
              <a:rPr lang="en-US" dirty="0">
                <a:latin typeface="Roboto"/>
                <a:ea typeface="Roboto"/>
                <a:cs typeface="Roboto"/>
                <a:sym typeface="Roboto"/>
              </a:rPr>
              <a:t>:</a:t>
            </a:r>
            <a:endParaRPr dirty="0">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Seat number, </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Payment method, </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Payment receipt,</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 travel date,</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 travel time,</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 travel from, </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Travel to, </a:t>
            </a:r>
            <a:endParaRPr dirty="0">
              <a:solidFill>
                <a:srgbClr val="212121"/>
              </a:solidFill>
              <a:latin typeface="Roboto"/>
              <a:ea typeface="Roboto"/>
              <a:cs typeface="Roboto"/>
              <a:sym typeface="Roboto"/>
            </a:endParaRPr>
          </a:p>
          <a:p>
            <a:pPr marL="0" lvl="0" indent="0" algn="l" rtl="0">
              <a:lnSpc>
                <a:spcPct val="115000"/>
              </a:lnSpc>
              <a:spcBef>
                <a:spcPts val="700"/>
              </a:spcBef>
              <a:spcAft>
                <a:spcPts val="0"/>
              </a:spcAft>
              <a:buNone/>
            </a:pPr>
            <a:r>
              <a:rPr lang="en-US" dirty="0">
                <a:solidFill>
                  <a:srgbClr val="212121"/>
                </a:solidFill>
                <a:latin typeface="Roboto"/>
                <a:ea typeface="Roboto"/>
                <a:cs typeface="Roboto"/>
                <a:sym typeface="Roboto"/>
              </a:rPr>
              <a:t>Car type,</a:t>
            </a:r>
            <a:endParaRPr dirty="0">
              <a:solidFill>
                <a:srgbClr val="212121"/>
              </a:solidFill>
              <a:latin typeface="Roboto"/>
              <a:ea typeface="Roboto"/>
              <a:cs typeface="Roboto"/>
              <a:sym typeface="Roboto"/>
            </a:endParaRPr>
          </a:p>
          <a:p>
            <a:pPr marL="0" lvl="0" indent="0" algn="l" rtl="0">
              <a:spcBef>
                <a:spcPts val="700"/>
              </a:spcBef>
              <a:spcAft>
                <a:spcPts val="0"/>
              </a:spcAft>
              <a:buNone/>
            </a:pPr>
            <a:endParaRPr dirty="0">
              <a:latin typeface="Roboto"/>
              <a:ea typeface="Roboto"/>
              <a:cs typeface="Roboto"/>
              <a:sym typeface="Roboto"/>
            </a:endParaRPr>
          </a:p>
        </p:txBody>
      </p:sp>
      <p:sp>
        <p:nvSpPr>
          <p:cNvPr id="11" name="Google Shape;114;p3">
            <a:extLst>
              <a:ext uri="{FF2B5EF4-FFF2-40B4-BE49-F238E27FC236}">
                <a16:creationId xmlns:a16="http://schemas.microsoft.com/office/drawing/2014/main" id="{10FF24FE-D8B7-4392-AADC-A10FF9E462F2}"/>
              </a:ext>
            </a:extLst>
          </p:cNvPr>
          <p:cNvSpPr txBox="1"/>
          <p:nvPr/>
        </p:nvSpPr>
        <p:spPr>
          <a:xfrm>
            <a:off x="9113791" y="2598550"/>
            <a:ext cx="2274300" cy="677100"/>
          </a:xfrm>
          <a:prstGeom prst="rect">
            <a:avLst/>
          </a:prstGeom>
          <a:solidFill>
            <a:srgbClr val="FFD96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Roboto"/>
                <a:ea typeface="Roboto"/>
                <a:cs typeface="Roboto"/>
                <a:sym typeface="Roboto"/>
              </a:rPr>
              <a:t>constant feature:</a:t>
            </a:r>
            <a:endParaRPr sz="1600" b="1">
              <a:latin typeface="Roboto"/>
              <a:ea typeface="Roboto"/>
              <a:cs typeface="Roboto"/>
              <a:sym typeface="Roboto"/>
            </a:endParaRPr>
          </a:p>
          <a:p>
            <a:pPr marL="0" lvl="0" indent="0" algn="l" rtl="0">
              <a:spcBef>
                <a:spcPts val="0"/>
              </a:spcBef>
              <a:spcAft>
                <a:spcPts val="0"/>
              </a:spcAft>
              <a:buNone/>
            </a:pPr>
            <a:r>
              <a:rPr lang="en-US" sz="1600">
                <a:latin typeface="Roboto"/>
                <a:ea typeface="Roboto"/>
                <a:cs typeface="Roboto"/>
                <a:sym typeface="Roboto"/>
              </a:rPr>
              <a:t>travel_to: “Nairobi”</a:t>
            </a:r>
            <a:endParaRPr sz="16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384621" y="120463"/>
            <a:ext cx="11704598"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4000" b="1" dirty="0">
                <a:solidFill>
                  <a:schemeClr val="bg1"/>
                </a:solidFill>
              </a:rPr>
              <a:t>Variables description:</a:t>
            </a:r>
            <a:endParaRPr lang="en-IN" sz="4000" dirty="0">
              <a:solidFill>
                <a:schemeClr val="bg1"/>
              </a:solidFill>
            </a:endParaRPr>
          </a:p>
          <a:p>
            <a:pPr marL="0" marR="0" lvl="0" indent="0" algn="l" rtl="0">
              <a:lnSpc>
                <a:spcPct val="100000"/>
              </a:lnSpc>
              <a:spcBef>
                <a:spcPts val="0"/>
              </a:spcBef>
              <a:spcAft>
                <a:spcPts val="0"/>
              </a:spcAft>
              <a:buClr>
                <a:srgbClr val="000000"/>
              </a:buClr>
              <a:buSzPts val="2800"/>
              <a:buFont typeface="Arial"/>
              <a:buNone/>
            </a:pPr>
            <a:endParaRPr sz="1400" i="0" u="none" strike="noStrike" cap="none" dirty="0">
              <a:solidFill>
                <a:schemeClr val="bg1"/>
              </a:solidFill>
            </a:endParaRPr>
          </a:p>
        </p:txBody>
      </p:sp>
      <p:sp>
        <p:nvSpPr>
          <p:cNvPr id="5" name="TextBox 4">
            <a:extLst>
              <a:ext uri="{FF2B5EF4-FFF2-40B4-BE49-F238E27FC236}">
                <a16:creationId xmlns:a16="http://schemas.microsoft.com/office/drawing/2014/main" id="{7F2418D1-8E6E-4733-B05F-73DF1CA0F74D}"/>
              </a:ext>
            </a:extLst>
          </p:cNvPr>
          <p:cNvSpPr txBox="1"/>
          <p:nvPr/>
        </p:nvSpPr>
        <p:spPr>
          <a:xfrm>
            <a:off x="384621" y="854010"/>
            <a:ext cx="8815200" cy="5766900"/>
          </a:xfrm>
          <a:prstGeom prst="rect">
            <a:avLst/>
          </a:prstGeom>
          <a:noFill/>
        </p:spPr>
        <p:txBody>
          <a:bodyPr wrap="square">
            <a:spAutoFit/>
          </a:bodyPr>
          <a:lstStyle/>
          <a:p>
            <a:pPr marL="457200" lvl="0" indent="-360516" algn="l" rtl="0">
              <a:lnSpc>
                <a:spcPct val="115000"/>
              </a:lnSpc>
              <a:spcBef>
                <a:spcPts val="600"/>
              </a:spcBef>
              <a:spcAft>
                <a:spcPts val="0"/>
              </a:spcAft>
              <a:buClr>
                <a:srgbClr val="212121"/>
              </a:buClr>
              <a:buSzPct val="94700"/>
              <a:buChar char="●"/>
            </a:pPr>
            <a:r>
              <a:rPr lang="en-US" sz="2300" b="1" dirty="0">
                <a:solidFill>
                  <a:srgbClr val="CC0000"/>
                </a:solidFill>
              </a:rPr>
              <a:t>Ride id</a:t>
            </a:r>
            <a:r>
              <a:rPr lang="en-US" sz="2300" dirty="0">
                <a:solidFill>
                  <a:schemeClr val="bg1"/>
                </a:solidFill>
              </a:rPr>
              <a:t>: unique ID of a vehicle on a specific route on a specific day and time.</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Seat number</a:t>
            </a:r>
            <a:r>
              <a:rPr lang="en-US" sz="2300" dirty="0">
                <a:solidFill>
                  <a:schemeClr val="bg1"/>
                </a:solidFill>
              </a:rPr>
              <a:t>: seat assigned to ticket</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Payment method</a:t>
            </a:r>
            <a:r>
              <a:rPr lang="en-US" sz="2300" dirty="0">
                <a:solidFill>
                  <a:schemeClr val="bg1"/>
                </a:solidFill>
              </a:rPr>
              <a:t>: method used by customer to purchase ticket from Mobi ticket (cash or Mpesa)</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Payment receipt</a:t>
            </a:r>
            <a:r>
              <a:rPr lang="en-US" sz="2300" dirty="0">
                <a:solidFill>
                  <a:schemeClr val="bg1"/>
                </a:solidFill>
              </a:rPr>
              <a:t>: unique id number for ticket purchased from Mobi ticket</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Travel date</a:t>
            </a:r>
            <a:r>
              <a:rPr lang="en-US" sz="2300" dirty="0">
                <a:solidFill>
                  <a:schemeClr val="bg1"/>
                </a:solidFill>
              </a:rPr>
              <a:t>: date of ride departure. (MM/DD/YYYY)</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Travel time</a:t>
            </a:r>
            <a:r>
              <a:rPr lang="en-US" sz="2300" dirty="0">
                <a:solidFill>
                  <a:schemeClr val="bg1"/>
                </a:solidFill>
              </a:rPr>
              <a:t>:</a:t>
            </a:r>
            <a:r>
              <a:rPr lang="en-US" sz="2300" dirty="0">
                <a:solidFill>
                  <a:srgbClr val="212121"/>
                </a:solidFill>
              </a:rPr>
              <a:t> </a:t>
            </a:r>
            <a:r>
              <a:rPr lang="en-US" sz="2300" dirty="0">
                <a:solidFill>
                  <a:schemeClr val="bg1"/>
                </a:solidFill>
              </a:rPr>
              <a:t>scheduled departure time of ride. Rides generally depart on time. (</a:t>
            </a:r>
            <a:r>
              <a:rPr lang="en-US" sz="2300" dirty="0" err="1">
                <a:solidFill>
                  <a:schemeClr val="bg1"/>
                </a:solidFill>
              </a:rPr>
              <a:t>hh:mm</a:t>
            </a:r>
            <a:r>
              <a:rPr lang="en-US" sz="2300" dirty="0">
                <a:solidFill>
                  <a:schemeClr val="bg1"/>
                </a:solidFill>
              </a:rPr>
              <a:t>)</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Travel from</a:t>
            </a:r>
            <a:r>
              <a:rPr lang="en-US" sz="2300" dirty="0">
                <a:solidFill>
                  <a:schemeClr val="bg1"/>
                </a:solidFill>
              </a:rPr>
              <a:t>: town from which ride originated</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Travel to</a:t>
            </a:r>
            <a:r>
              <a:rPr lang="en-US" sz="2300" dirty="0">
                <a:solidFill>
                  <a:schemeClr val="bg1"/>
                </a:solidFill>
              </a:rPr>
              <a:t>: destination of ride. All rides are to Nairobi.</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Car type</a:t>
            </a:r>
            <a:r>
              <a:rPr lang="en-US" sz="2300" dirty="0">
                <a:solidFill>
                  <a:schemeClr val="bg1"/>
                </a:solidFill>
              </a:rPr>
              <a:t>: vehicle type (shuttle or bus)</a:t>
            </a:r>
          </a:p>
          <a:p>
            <a:pPr marL="457200" lvl="0" indent="-360516" algn="l" rtl="0">
              <a:lnSpc>
                <a:spcPct val="115000"/>
              </a:lnSpc>
              <a:spcBef>
                <a:spcPts val="0"/>
              </a:spcBef>
              <a:spcAft>
                <a:spcPts val="0"/>
              </a:spcAft>
              <a:buClr>
                <a:srgbClr val="212121"/>
              </a:buClr>
              <a:buSzPct val="94700"/>
              <a:buChar char="●"/>
            </a:pPr>
            <a:r>
              <a:rPr lang="en-US" sz="2300" b="1" dirty="0">
                <a:solidFill>
                  <a:srgbClr val="CC0000"/>
                </a:solidFill>
              </a:rPr>
              <a:t>Max capacity</a:t>
            </a:r>
            <a:r>
              <a:rPr lang="en-US" sz="2300" dirty="0">
                <a:solidFill>
                  <a:schemeClr val="bg1"/>
                </a:solidFill>
              </a:rPr>
              <a:t>: number of seats on the vehicle</a:t>
            </a:r>
          </a:p>
        </p:txBody>
      </p:sp>
    </p:spTree>
    <p:extLst>
      <p:ext uri="{BB962C8B-B14F-4D97-AF65-F5344CB8AC3E}">
        <p14:creationId xmlns:p14="http://schemas.microsoft.com/office/powerpoint/2010/main" val="3664643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78295" y="-49658"/>
            <a:ext cx="11704598" cy="4170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strike="noStrike" cap="none" dirty="0">
                <a:solidFill>
                  <a:schemeClr val="bg1">
                    <a:lumMod val="95000"/>
                  </a:schemeClr>
                </a:solidFill>
                <a:latin typeface="Times New Roman"/>
                <a:ea typeface="Times New Roman"/>
                <a:cs typeface="Times New Roman"/>
                <a:sym typeface="Times New Roman"/>
              </a:rPr>
              <a:t>Problem Statement:</a:t>
            </a:r>
            <a:endParaRPr lang="en-US" sz="1400" b="0" i="0" strike="noStrike" cap="none" dirty="0">
              <a:solidFill>
                <a:schemeClr val="bg1">
                  <a:lumMod val="95000"/>
                </a:schemeClr>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lang="en-IN" sz="2900" dirty="0">
              <a:solidFill>
                <a:schemeClr val="bg1"/>
              </a:solidFill>
            </a:endParaRPr>
          </a:p>
          <a:p>
            <a:pPr>
              <a:buSzPts val="2800"/>
            </a:pPr>
            <a:r>
              <a:rPr lang="en-US" sz="2800" b="1" dirty="0">
                <a:solidFill>
                  <a:schemeClr val="bg1"/>
                </a:solidFill>
                <a:ea typeface="Montserrat"/>
                <a:cs typeface="Montserrat"/>
                <a:sym typeface="Montserrat"/>
              </a:rPr>
              <a:t>Exploring 14 different towns to the North-West of Nairobi towards Lake Victoria and using the data provided by bus ticket sales from Mobi ticket, predicting the number of tickets that will be sold for buses that ends into Nairobi. West</a:t>
            </a:r>
            <a:r>
              <a:rPr lang="en-US" sz="2800" b="1" dirty="0">
                <a:solidFill>
                  <a:schemeClr val="bg1">
                    <a:lumMod val="95000"/>
                  </a:schemeClr>
                </a:solidFill>
                <a:ea typeface="Montserrat"/>
                <a:cs typeface="Montserrat"/>
                <a:sym typeface="Montserrat"/>
              </a:rPr>
              <a:t> of Nairobi towards Lake Victoria and </a:t>
            </a:r>
            <a:r>
              <a:rPr lang="en-US" sz="2800" b="1" dirty="0">
                <a:solidFill>
                  <a:schemeClr val="bg1"/>
                </a:solidFill>
                <a:ea typeface="Montserrat"/>
                <a:cs typeface="Montserrat"/>
                <a:sym typeface="Montserrat"/>
              </a:rPr>
              <a:t>using the data provided by bus ticket sales from Mobi ticket, predicting the number of tickets that will be sold for buses that ends into Nairobi.</a:t>
            </a:r>
          </a:p>
          <a:p>
            <a:pPr marL="0" marR="0" lvl="0" indent="0" algn="l" rtl="0">
              <a:lnSpc>
                <a:spcPct val="100000"/>
              </a:lnSpc>
              <a:spcBef>
                <a:spcPts val="0"/>
              </a:spcBef>
              <a:spcAft>
                <a:spcPts val="0"/>
              </a:spcAft>
              <a:buClr>
                <a:srgbClr val="000000"/>
              </a:buClr>
              <a:buSzPts val="2800"/>
              <a:buFont typeface="Arial"/>
              <a:buNone/>
            </a:pPr>
            <a:endParaRPr sz="1400" i="0" u="none" strike="noStrike" cap="none" dirty="0">
              <a:solidFill>
                <a:schemeClr val="bg1"/>
              </a:solidFill>
            </a:endParaRPr>
          </a:p>
        </p:txBody>
      </p:sp>
    </p:spTree>
    <p:extLst>
      <p:ext uri="{BB962C8B-B14F-4D97-AF65-F5344CB8AC3E}">
        <p14:creationId xmlns:p14="http://schemas.microsoft.com/office/powerpoint/2010/main" val="355413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467832" y="988828"/>
            <a:ext cx="10940901" cy="4324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dirty="0">
                <a:solidFill>
                  <a:schemeClr val="bg1"/>
                </a:solidFill>
              </a:rPr>
              <a:t>Steps involved in supervised ML model:</a:t>
            </a:r>
            <a:endParaRPr lang="en-US" sz="3600" i="0" strike="noStrike" cap="none" dirty="0">
              <a:solidFill>
                <a:schemeClr val="bg1"/>
              </a:solidFill>
            </a:endParaRPr>
          </a:p>
          <a:p>
            <a:pPr marL="0" marR="0" lvl="0" indent="0" algn="l" rtl="0">
              <a:lnSpc>
                <a:spcPct val="100000"/>
              </a:lnSpc>
              <a:spcBef>
                <a:spcPts val="0"/>
              </a:spcBef>
              <a:spcAft>
                <a:spcPts val="0"/>
              </a:spcAft>
              <a:buClr>
                <a:srgbClr val="000000"/>
              </a:buClr>
              <a:buSzPts val="2800"/>
              <a:buFont typeface="Arial"/>
              <a:buNone/>
            </a:pPr>
            <a:endParaRPr lang="en-IN" sz="2900" dirty="0">
              <a:solidFill>
                <a:schemeClr val="bg1"/>
              </a:solidFill>
            </a:endParaRPr>
          </a:p>
          <a:p>
            <a:pPr marL="457200" lvl="0" indent="-431800" algn="l" rtl="0">
              <a:spcBef>
                <a:spcPts val="0"/>
              </a:spcBef>
              <a:spcAft>
                <a:spcPts val="0"/>
              </a:spcAft>
              <a:buSzPts val="3200"/>
              <a:buAutoNum type="arabicPeriod"/>
            </a:pPr>
            <a:r>
              <a:rPr lang="en-US" sz="2800" dirty="0">
                <a:solidFill>
                  <a:schemeClr val="bg1"/>
                </a:solidFill>
              </a:rPr>
              <a:t>Defining the problem statement</a:t>
            </a:r>
          </a:p>
          <a:p>
            <a:pPr marL="457200" lvl="0" indent="-431800" algn="l" rtl="0">
              <a:spcBef>
                <a:spcPts val="0"/>
              </a:spcBef>
              <a:spcAft>
                <a:spcPts val="0"/>
              </a:spcAft>
              <a:buSzPts val="3200"/>
              <a:buAutoNum type="arabicPeriod"/>
            </a:pPr>
            <a:r>
              <a:rPr lang="en-US" sz="2800" dirty="0">
                <a:solidFill>
                  <a:schemeClr val="bg1"/>
                </a:solidFill>
              </a:rPr>
              <a:t>Pre-processing the data</a:t>
            </a:r>
          </a:p>
          <a:p>
            <a:pPr marL="457200" lvl="0" indent="-431800" algn="l" rtl="0">
              <a:spcBef>
                <a:spcPts val="0"/>
              </a:spcBef>
              <a:spcAft>
                <a:spcPts val="0"/>
              </a:spcAft>
              <a:buSzPts val="3200"/>
              <a:buAutoNum type="arabicPeriod"/>
            </a:pPr>
            <a:r>
              <a:rPr lang="en-US" sz="2800" dirty="0">
                <a:solidFill>
                  <a:schemeClr val="bg1"/>
                </a:solidFill>
              </a:rPr>
              <a:t>Splitting the data into train and test data</a:t>
            </a:r>
          </a:p>
          <a:p>
            <a:pPr marL="457200" lvl="0" indent="-431800" algn="l" rtl="0">
              <a:spcBef>
                <a:spcPts val="0"/>
              </a:spcBef>
              <a:spcAft>
                <a:spcPts val="0"/>
              </a:spcAft>
              <a:buSzPts val="3200"/>
              <a:buAutoNum type="arabicPeriod"/>
            </a:pPr>
            <a:r>
              <a:rPr lang="en-US" sz="2800" dirty="0">
                <a:solidFill>
                  <a:schemeClr val="bg1"/>
                </a:solidFill>
              </a:rPr>
              <a:t>Training the model</a:t>
            </a:r>
          </a:p>
          <a:p>
            <a:pPr marL="457200" lvl="0" indent="-431800" algn="l" rtl="0">
              <a:spcBef>
                <a:spcPts val="0"/>
              </a:spcBef>
              <a:spcAft>
                <a:spcPts val="0"/>
              </a:spcAft>
              <a:buSzPts val="3200"/>
              <a:buAutoNum type="arabicPeriod"/>
            </a:pPr>
            <a:r>
              <a:rPr lang="en-US" sz="2800" dirty="0">
                <a:solidFill>
                  <a:schemeClr val="bg1"/>
                </a:solidFill>
              </a:rPr>
              <a:t>Evaluating the model</a:t>
            </a:r>
          </a:p>
          <a:p>
            <a:pPr marL="457200" lvl="0" indent="-431800" algn="l" rtl="0">
              <a:spcBef>
                <a:spcPts val="0"/>
              </a:spcBef>
              <a:spcAft>
                <a:spcPts val="0"/>
              </a:spcAft>
              <a:buSzPts val="3200"/>
              <a:buAutoNum type="arabicPeriod"/>
            </a:pPr>
            <a:r>
              <a:rPr lang="en-US" sz="2800" dirty="0">
                <a:solidFill>
                  <a:schemeClr val="bg1"/>
                </a:solidFill>
              </a:rPr>
              <a:t>Improve the model</a:t>
            </a:r>
          </a:p>
          <a:p>
            <a:pPr marL="457200" lvl="0" indent="-431800" algn="l" rtl="0">
              <a:spcBef>
                <a:spcPts val="0"/>
              </a:spcBef>
              <a:spcAft>
                <a:spcPts val="0"/>
              </a:spcAft>
              <a:buSzPts val="3200"/>
              <a:buAutoNum type="arabicPeriod"/>
            </a:pPr>
            <a:r>
              <a:rPr lang="en-US" sz="2800" dirty="0">
                <a:solidFill>
                  <a:schemeClr val="bg1"/>
                </a:solidFill>
              </a:rPr>
              <a:t>Deploy the model and monitor real-time</a:t>
            </a:r>
          </a:p>
          <a:p>
            <a:pPr marL="0" marR="0" lvl="0" indent="0" algn="l" rtl="0">
              <a:lnSpc>
                <a:spcPct val="100000"/>
              </a:lnSpc>
              <a:spcBef>
                <a:spcPts val="0"/>
              </a:spcBef>
              <a:spcAft>
                <a:spcPts val="0"/>
              </a:spcAft>
              <a:buClr>
                <a:srgbClr val="000000"/>
              </a:buClr>
              <a:buSzPts val="2800"/>
              <a:buFont typeface="Arial"/>
              <a:buNone/>
            </a:pPr>
            <a:endParaRPr sz="1400" i="0" u="none" strike="noStrike" cap="none" dirty="0">
              <a:solidFill>
                <a:schemeClr val="bg1"/>
              </a:solidFill>
            </a:endParaRPr>
          </a:p>
        </p:txBody>
      </p:sp>
    </p:spTree>
    <p:extLst>
      <p:ext uri="{BB962C8B-B14F-4D97-AF65-F5344CB8AC3E}">
        <p14:creationId xmlns:p14="http://schemas.microsoft.com/office/powerpoint/2010/main" val="33225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02019" y="0"/>
            <a:ext cx="11206715" cy="1565516"/>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4000" b="1" dirty="0">
                <a:solidFill>
                  <a:schemeClr val="bg1"/>
                </a:solidFill>
                <a:latin typeface="Times New Roman"/>
                <a:ea typeface="Times New Roman"/>
                <a:cs typeface="Times New Roman"/>
                <a:sym typeface="Times New Roman"/>
              </a:rPr>
              <a:t>EDA(</a:t>
            </a:r>
            <a:r>
              <a:rPr lang="en-US" sz="3200" b="1" dirty="0">
                <a:solidFill>
                  <a:schemeClr val="bg1"/>
                </a:solidFill>
                <a:latin typeface="Times New Roman"/>
                <a:ea typeface="Times New Roman"/>
                <a:cs typeface="Times New Roman"/>
                <a:sym typeface="Times New Roman"/>
              </a:rPr>
              <a:t>EXPLORATORY DATA ANALYSIS):</a:t>
            </a:r>
            <a:endParaRPr lang="en-US" sz="4000" b="1" dirty="0">
              <a:solidFill>
                <a:schemeClr val="bg1"/>
              </a:solidFill>
              <a:latin typeface="Times New Roman"/>
              <a:ea typeface="Times New Roman"/>
              <a:cs typeface="Times New Roman"/>
              <a:sym typeface="Times New Roman"/>
            </a:endParaRPr>
          </a:p>
          <a:p>
            <a:pPr marL="358140" lvl="0" indent="-457200" algn="just" rtl="0">
              <a:lnSpc>
                <a:spcPct val="115000"/>
              </a:lnSpc>
              <a:spcBef>
                <a:spcPts val="500"/>
              </a:spcBef>
              <a:spcAft>
                <a:spcPts val="500"/>
              </a:spcAft>
              <a:buNone/>
            </a:pPr>
            <a:r>
              <a:rPr lang="en-US" sz="3600" b="1" dirty="0">
                <a:solidFill>
                  <a:schemeClr val="bg1"/>
                </a:solidFill>
                <a:latin typeface="Times New Roman"/>
                <a:ea typeface="Times New Roman"/>
                <a:cs typeface="Times New Roman"/>
                <a:sym typeface="Times New Roman"/>
              </a:rPr>
              <a:t>Analysis of different variables:</a:t>
            </a:r>
            <a:r>
              <a:rPr lang="en-US" sz="1600" b="1" dirty="0">
                <a:solidFill>
                  <a:schemeClr val="bg1"/>
                </a:solidFill>
                <a:latin typeface="Times New Roman"/>
                <a:ea typeface="Times New Roman"/>
                <a:cs typeface="Times New Roman"/>
                <a:sym typeface="Times New Roman"/>
              </a:rPr>
              <a:t>. </a:t>
            </a:r>
            <a:r>
              <a:rPr lang="en-US" sz="2400" b="1" dirty="0">
                <a:solidFill>
                  <a:schemeClr val="bg1"/>
                </a:solidFill>
                <a:latin typeface="Times New Roman"/>
                <a:ea typeface="Times New Roman"/>
                <a:cs typeface="Times New Roman"/>
                <a:sym typeface="Times New Roman"/>
              </a:rPr>
              <a:t> Analyzing the payment method</a:t>
            </a:r>
            <a:endParaRPr lang="en-US" sz="3600" i="0" strike="noStrike" cap="none" dirty="0">
              <a:solidFill>
                <a:schemeClr val="bg1"/>
              </a:solidFill>
            </a:endParaRPr>
          </a:p>
        </p:txBody>
      </p:sp>
      <p:pic>
        <p:nvPicPr>
          <p:cNvPr id="4" name="Google Shape;131;gd1acd70c1c_0_483">
            <a:extLst>
              <a:ext uri="{FF2B5EF4-FFF2-40B4-BE49-F238E27FC236}">
                <a16:creationId xmlns:a16="http://schemas.microsoft.com/office/drawing/2014/main" id="{6FC78B25-BF0A-42C9-9F60-6377ECE98E84}"/>
              </a:ext>
            </a:extLst>
          </p:cNvPr>
          <p:cNvPicPr preferRelativeResize="0"/>
          <p:nvPr/>
        </p:nvPicPr>
        <p:blipFill>
          <a:blip r:embed="rId4">
            <a:alphaModFix/>
          </a:blip>
          <a:stretch>
            <a:fillRect/>
          </a:stretch>
        </p:blipFill>
        <p:spPr>
          <a:xfrm>
            <a:off x="6266437" y="1565516"/>
            <a:ext cx="5142297" cy="4622633"/>
          </a:xfrm>
          <a:prstGeom prst="rect">
            <a:avLst/>
          </a:prstGeom>
          <a:noFill/>
          <a:ln>
            <a:noFill/>
          </a:ln>
        </p:spPr>
      </p:pic>
      <p:sp>
        <p:nvSpPr>
          <p:cNvPr id="6" name="TextBox 5">
            <a:extLst>
              <a:ext uri="{FF2B5EF4-FFF2-40B4-BE49-F238E27FC236}">
                <a16:creationId xmlns:a16="http://schemas.microsoft.com/office/drawing/2014/main" id="{C4E508BD-AC0D-4D84-9752-E0C3EB218A63}"/>
              </a:ext>
            </a:extLst>
          </p:cNvPr>
          <p:cNvSpPr txBox="1"/>
          <p:nvPr/>
        </p:nvSpPr>
        <p:spPr>
          <a:xfrm>
            <a:off x="326067" y="1897811"/>
            <a:ext cx="5479309" cy="4483279"/>
          </a:xfrm>
          <a:prstGeom prst="rect">
            <a:avLst/>
          </a:prstGeom>
          <a:noFill/>
        </p:spPr>
        <p:txBody>
          <a:bodyPr wrap="square">
            <a:spAutoFit/>
          </a:bodyPr>
          <a:lstStyle/>
          <a:p>
            <a:pPr>
              <a:spcBef>
                <a:spcPts val="1000"/>
              </a:spcBef>
            </a:pPr>
            <a:r>
              <a:rPr lang="en-US" sz="2800" dirty="0">
                <a:solidFill>
                  <a:schemeClr val="bg1"/>
                </a:solidFill>
              </a:rPr>
              <a:t>There are two type of payment methods people have used to buy the tickets.</a:t>
            </a:r>
          </a:p>
          <a:p>
            <a:pPr marL="0" lvl="0" indent="0" algn="l" rtl="0">
              <a:spcBef>
                <a:spcPts val="1000"/>
              </a:spcBef>
              <a:spcAft>
                <a:spcPts val="0"/>
              </a:spcAft>
              <a:buNone/>
            </a:pPr>
            <a:r>
              <a:rPr lang="en-US" sz="2800" dirty="0">
                <a:solidFill>
                  <a:schemeClr val="bg1"/>
                </a:solidFill>
                <a:latin typeface="Arial"/>
                <a:ea typeface="Arial"/>
                <a:cs typeface="Arial"/>
                <a:sym typeface="Arial"/>
              </a:rPr>
              <a:t>Travelers have used 2 types of payment method.</a:t>
            </a:r>
          </a:p>
          <a:p>
            <a:pPr marL="0" lvl="0" indent="0" algn="l" rtl="0">
              <a:spcBef>
                <a:spcPts val="1000"/>
              </a:spcBef>
              <a:spcAft>
                <a:spcPts val="0"/>
              </a:spcAft>
              <a:buNone/>
            </a:pPr>
            <a:r>
              <a:rPr lang="en-US" sz="2800" dirty="0">
                <a:solidFill>
                  <a:schemeClr val="bg1"/>
                </a:solidFill>
                <a:latin typeface="Arial"/>
                <a:ea typeface="Arial"/>
                <a:cs typeface="Arial"/>
                <a:sym typeface="Arial"/>
              </a:rPr>
              <a:t> They are Mpesa and cash.</a:t>
            </a:r>
          </a:p>
          <a:p>
            <a:pPr marL="0" lvl="0" indent="0" algn="l" rtl="0">
              <a:spcBef>
                <a:spcPts val="1000"/>
              </a:spcBef>
              <a:spcAft>
                <a:spcPts val="0"/>
              </a:spcAft>
              <a:buNone/>
            </a:pPr>
            <a:r>
              <a:rPr lang="en-US" sz="2800" dirty="0">
                <a:solidFill>
                  <a:schemeClr val="bg1"/>
                </a:solidFill>
                <a:latin typeface="Arial"/>
                <a:ea typeface="Arial"/>
                <a:cs typeface="Arial"/>
                <a:sym typeface="Arial"/>
              </a:rPr>
              <a:t> And the most of the people have used Mpesa</a:t>
            </a:r>
          </a:p>
          <a:p>
            <a:pPr marL="0" lvl="0" indent="0" algn="l" rtl="0">
              <a:spcBef>
                <a:spcPts val="1000"/>
              </a:spcBef>
              <a:spcAft>
                <a:spcPts val="0"/>
              </a:spcAft>
              <a:buNone/>
            </a:pPr>
            <a:r>
              <a:rPr lang="en-US" sz="2800" dirty="0">
                <a:solidFill>
                  <a:schemeClr val="bg1"/>
                </a:solidFill>
                <a:latin typeface="Arial"/>
                <a:ea typeface="Arial"/>
                <a:cs typeface="Arial"/>
                <a:sym typeface="Arial"/>
              </a:rPr>
              <a:t> to pay for their ticket.  </a:t>
            </a:r>
            <a:r>
              <a:rPr lang="en-US" sz="2800" dirty="0">
                <a:solidFill>
                  <a:schemeClr val="bg1"/>
                </a:solidFill>
              </a:rPr>
              <a:t> </a:t>
            </a:r>
          </a:p>
        </p:txBody>
      </p:sp>
    </p:spTree>
    <p:extLst>
      <p:ext uri="{BB962C8B-B14F-4D97-AF65-F5344CB8AC3E}">
        <p14:creationId xmlns:p14="http://schemas.microsoft.com/office/powerpoint/2010/main" val="3688983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02019" y="0"/>
            <a:ext cx="11206715" cy="1366488"/>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rPr>
              <a:t>Analyzing the vehicle type used by the customer and number of seats on the vehicle sell</a:t>
            </a:r>
            <a:endParaRPr lang="en-US" sz="3600" i="0" strike="noStrike" cap="none" dirty="0">
              <a:solidFill>
                <a:schemeClr val="bg1"/>
              </a:solidFill>
            </a:endParaRPr>
          </a:p>
        </p:txBody>
      </p:sp>
      <p:pic>
        <p:nvPicPr>
          <p:cNvPr id="7" name="Google Shape;138;gd1acd70c1c_0_488">
            <a:extLst>
              <a:ext uri="{FF2B5EF4-FFF2-40B4-BE49-F238E27FC236}">
                <a16:creationId xmlns:a16="http://schemas.microsoft.com/office/drawing/2014/main" id="{3A641B21-403C-4D42-BBBE-87AF16052AD8}"/>
              </a:ext>
            </a:extLst>
          </p:cNvPr>
          <p:cNvPicPr preferRelativeResize="0"/>
          <p:nvPr/>
        </p:nvPicPr>
        <p:blipFill>
          <a:blip r:embed="rId4">
            <a:alphaModFix/>
          </a:blip>
          <a:stretch>
            <a:fillRect/>
          </a:stretch>
        </p:blipFill>
        <p:spPr>
          <a:xfrm>
            <a:off x="333171" y="1366488"/>
            <a:ext cx="4260625" cy="2973575"/>
          </a:xfrm>
          <a:prstGeom prst="rect">
            <a:avLst/>
          </a:prstGeom>
          <a:noFill/>
          <a:ln>
            <a:noFill/>
          </a:ln>
        </p:spPr>
      </p:pic>
      <p:pic>
        <p:nvPicPr>
          <p:cNvPr id="8" name="Google Shape;139;gd1acd70c1c_0_488">
            <a:extLst>
              <a:ext uri="{FF2B5EF4-FFF2-40B4-BE49-F238E27FC236}">
                <a16:creationId xmlns:a16="http://schemas.microsoft.com/office/drawing/2014/main" id="{B9AAB84E-1601-46CE-A7BA-B20EB6BE252A}"/>
              </a:ext>
            </a:extLst>
          </p:cNvPr>
          <p:cNvPicPr preferRelativeResize="0"/>
          <p:nvPr/>
        </p:nvPicPr>
        <p:blipFill>
          <a:blip r:embed="rId5">
            <a:alphaModFix/>
          </a:blip>
          <a:stretch>
            <a:fillRect/>
          </a:stretch>
        </p:blipFill>
        <p:spPr>
          <a:xfrm>
            <a:off x="5805376" y="1468762"/>
            <a:ext cx="3857625" cy="2495550"/>
          </a:xfrm>
          <a:prstGeom prst="rect">
            <a:avLst/>
          </a:prstGeom>
          <a:noFill/>
          <a:ln>
            <a:noFill/>
          </a:ln>
        </p:spPr>
      </p:pic>
      <p:sp>
        <p:nvSpPr>
          <p:cNvPr id="9" name="TextBox 8">
            <a:extLst>
              <a:ext uri="{FF2B5EF4-FFF2-40B4-BE49-F238E27FC236}">
                <a16:creationId xmlns:a16="http://schemas.microsoft.com/office/drawing/2014/main" id="{A32C4051-9C4E-416E-8331-F8C408B46A9D}"/>
              </a:ext>
            </a:extLst>
          </p:cNvPr>
          <p:cNvSpPr txBox="1"/>
          <p:nvPr/>
        </p:nvSpPr>
        <p:spPr>
          <a:xfrm>
            <a:off x="202019" y="4482626"/>
            <a:ext cx="11717079" cy="1383969"/>
          </a:xfrm>
          <a:prstGeom prst="rect">
            <a:avLst/>
          </a:prstGeom>
          <a:noFill/>
        </p:spPr>
        <p:txBody>
          <a:bodyPr wrap="square">
            <a:spAutoFit/>
          </a:bodyPr>
          <a:lstStyle/>
          <a:p>
            <a:pPr marL="0" lvl="0" indent="0" algn="l" rtl="0">
              <a:lnSpc>
                <a:spcPct val="115000"/>
              </a:lnSpc>
              <a:spcBef>
                <a:spcPts val="600"/>
              </a:spcBef>
              <a:spcAft>
                <a:spcPts val="0"/>
              </a:spcAft>
              <a:buNone/>
            </a:pPr>
            <a:r>
              <a:rPr lang="en-US" sz="2400" dirty="0">
                <a:solidFill>
                  <a:schemeClr val="bg1"/>
                </a:solidFill>
              </a:rPr>
              <a:t>There are 2 different types of car used(shuttle and bus) and most of them are bus.</a:t>
            </a:r>
          </a:p>
          <a:p>
            <a:pPr marL="0" lvl="0" indent="0" algn="l" rtl="0">
              <a:spcBef>
                <a:spcPts val="1000"/>
              </a:spcBef>
              <a:spcAft>
                <a:spcPts val="0"/>
              </a:spcAft>
              <a:buNone/>
            </a:pPr>
            <a:r>
              <a:rPr lang="en-US" sz="2400" dirty="0">
                <a:solidFill>
                  <a:schemeClr val="bg1"/>
                </a:solidFill>
              </a:rPr>
              <a:t>There are two type of cars Bus and shuttle and the maximum capacity of the bus is 49 while shuttle can contain 11 travelers.                                    </a:t>
            </a:r>
          </a:p>
        </p:txBody>
      </p:sp>
    </p:spTree>
    <p:extLst>
      <p:ext uri="{BB962C8B-B14F-4D97-AF65-F5344CB8AC3E}">
        <p14:creationId xmlns:p14="http://schemas.microsoft.com/office/powerpoint/2010/main" val="2928595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t="7820" b="7820"/>
          <a:stretch/>
        </p:blipFill>
        <p:spPr>
          <a:xfrm>
            <a:off x="0" y="0"/>
            <a:ext cx="12192000" cy="6858001"/>
          </a:xfrm>
          <a:prstGeom prst="rect">
            <a:avLst/>
          </a:prstGeom>
          <a:noFill/>
          <a:ln>
            <a:noFill/>
          </a:ln>
        </p:spPr>
      </p:pic>
      <p:sp>
        <p:nvSpPr>
          <p:cNvPr id="100" name="Google Shape;100;p2"/>
          <p:cNvSpPr txBox="1"/>
          <p:nvPr/>
        </p:nvSpPr>
        <p:spPr>
          <a:xfrm>
            <a:off x="202019" y="0"/>
            <a:ext cx="11206715" cy="1366488"/>
          </a:xfrm>
          <a:prstGeom prst="rect">
            <a:avLst/>
          </a:prstGeom>
          <a:noFill/>
          <a:ln>
            <a:noFill/>
          </a:ln>
        </p:spPr>
        <p:txBody>
          <a:bodyPr spcFirstLastPara="1" wrap="square" lIns="91425" tIns="45700" rIns="91425" bIns="45700" anchor="t" anchorCtr="0">
            <a:spAutoFit/>
          </a:bodyPr>
          <a:lstStyle/>
          <a:p>
            <a:pPr marL="358140" lvl="0" indent="-457200" algn="just" rtl="0">
              <a:lnSpc>
                <a:spcPct val="115000"/>
              </a:lnSpc>
              <a:spcBef>
                <a:spcPts val="0"/>
              </a:spcBef>
              <a:spcAft>
                <a:spcPts val="0"/>
              </a:spcAft>
              <a:buNone/>
            </a:pPr>
            <a:r>
              <a:rPr lang="en-US" sz="3600" b="1" dirty="0">
                <a:solidFill>
                  <a:schemeClr val="bg1"/>
                </a:solidFill>
                <a:latin typeface="Times New Roman"/>
                <a:ea typeface="Times New Roman"/>
                <a:cs typeface="Times New Roman"/>
                <a:sym typeface="Times New Roman"/>
              </a:rPr>
              <a:t>Analyzing the travel from town from which ride originated</a:t>
            </a:r>
            <a:endParaRPr lang="en-US" sz="3600" i="0" strike="noStrike" cap="none" dirty="0">
              <a:solidFill>
                <a:schemeClr val="bg1"/>
              </a:solidFill>
            </a:endParaRPr>
          </a:p>
        </p:txBody>
      </p:sp>
      <p:sp>
        <p:nvSpPr>
          <p:cNvPr id="11" name="TextBox 10">
            <a:extLst>
              <a:ext uri="{FF2B5EF4-FFF2-40B4-BE49-F238E27FC236}">
                <a16:creationId xmlns:a16="http://schemas.microsoft.com/office/drawing/2014/main" id="{8D5DF826-BD62-478C-AEDB-517ED8BF7788}"/>
              </a:ext>
            </a:extLst>
          </p:cNvPr>
          <p:cNvSpPr txBox="1"/>
          <p:nvPr/>
        </p:nvSpPr>
        <p:spPr>
          <a:xfrm>
            <a:off x="1041991" y="2082936"/>
            <a:ext cx="4412510" cy="1743106"/>
          </a:xfrm>
          <a:prstGeom prst="rect">
            <a:avLst/>
          </a:prstGeom>
          <a:noFill/>
        </p:spPr>
        <p:txBody>
          <a:bodyPr wrap="square">
            <a:spAutoFit/>
          </a:bodyPr>
          <a:lstStyle/>
          <a:p>
            <a:pPr marL="0" lvl="0" indent="0" algn="l" rtl="0">
              <a:lnSpc>
                <a:spcPct val="115000"/>
              </a:lnSpc>
              <a:spcBef>
                <a:spcPts val="600"/>
              </a:spcBef>
              <a:spcAft>
                <a:spcPts val="0"/>
              </a:spcAft>
              <a:buNone/>
            </a:pPr>
            <a:r>
              <a:rPr lang="en-US" sz="3200" dirty="0">
                <a:solidFill>
                  <a:schemeClr val="bg1"/>
                </a:solidFill>
              </a:rPr>
              <a:t>Most customers travel from Kisii town to Nairobi.</a:t>
            </a:r>
          </a:p>
        </p:txBody>
      </p:sp>
      <p:pic>
        <p:nvPicPr>
          <p:cNvPr id="4" name="Picture 3">
            <a:extLst>
              <a:ext uri="{FF2B5EF4-FFF2-40B4-BE49-F238E27FC236}">
                <a16:creationId xmlns:a16="http://schemas.microsoft.com/office/drawing/2014/main" id="{7A846F25-5A56-4B1A-BC46-8A64E48B4356}"/>
              </a:ext>
            </a:extLst>
          </p:cNvPr>
          <p:cNvPicPr>
            <a:picLocks noChangeAspect="1"/>
          </p:cNvPicPr>
          <p:nvPr/>
        </p:nvPicPr>
        <p:blipFill>
          <a:blip r:embed="rId4"/>
          <a:stretch>
            <a:fillRect/>
          </a:stretch>
        </p:blipFill>
        <p:spPr>
          <a:xfrm>
            <a:off x="6096000" y="1271587"/>
            <a:ext cx="5629275" cy="4314825"/>
          </a:xfrm>
          <a:prstGeom prst="rect">
            <a:avLst/>
          </a:prstGeom>
        </p:spPr>
      </p:pic>
    </p:spTree>
    <p:extLst>
      <p:ext uri="{BB962C8B-B14F-4D97-AF65-F5344CB8AC3E}">
        <p14:creationId xmlns:p14="http://schemas.microsoft.com/office/powerpoint/2010/main" val="1559001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284</TotalTime>
  <Words>1223</Words>
  <Application>Microsoft Office PowerPoint</Application>
  <PresentationFormat>Widescreen</PresentationFormat>
  <Paragraphs>202</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Roboto</vt:lpstr>
      <vt:lpstr>Calibri Light</vt:lpstr>
      <vt:lpstr>Montserrat</vt:lpstr>
      <vt:lpstr>Times New Roman</vt:lpstr>
      <vt:lpstr>Montserrat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princepriyadarshi2017@gmail.com</dc:creator>
  <cp:lastModifiedBy>deshmukhrahul1100@gmail.com</cp:lastModifiedBy>
  <cp:revision>10</cp:revision>
  <dcterms:created xsi:type="dcterms:W3CDTF">2021-10-17T17:09:27Z</dcterms:created>
  <dcterms:modified xsi:type="dcterms:W3CDTF">2022-01-15T07:46:02Z</dcterms:modified>
</cp:coreProperties>
</file>